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32"/>
  </p:notesMasterIdLst>
  <p:handoutMasterIdLst>
    <p:handoutMasterId r:id="rId33"/>
  </p:handoutMasterIdLst>
  <p:sldIdLst>
    <p:sldId id="257" r:id="rId5"/>
    <p:sldId id="631" r:id="rId6"/>
    <p:sldId id="656" r:id="rId7"/>
    <p:sldId id="683" r:id="rId8"/>
    <p:sldId id="684" r:id="rId9"/>
    <p:sldId id="657" r:id="rId10"/>
    <p:sldId id="680" r:id="rId11"/>
    <p:sldId id="681" r:id="rId12"/>
    <p:sldId id="674" r:id="rId13"/>
    <p:sldId id="675" r:id="rId14"/>
    <p:sldId id="677" r:id="rId15"/>
    <p:sldId id="669" r:id="rId16"/>
    <p:sldId id="670" r:id="rId17"/>
    <p:sldId id="658" r:id="rId18"/>
    <p:sldId id="659" r:id="rId19"/>
    <p:sldId id="660" r:id="rId20"/>
    <p:sldId id="678" r:id="rId21"/>
    <p:sldId id="661" r:id="rId22"/>
    <p:sldId id="662" r:id="rId23"/>
    <p:sldId id="663" r:id="rId24"/>
    <p:sldId id="685" r:id="rId25"/>
    <p:sldId id="686" r:id="rId26"/>
    <p:sldId id="687" r:id="rId27"/>
    <p:sldId id="688" r:id="rId28"/>
    <p:sldId id="689" r:id="rId29"/>
    <p:sldId id="664" r:id="rId30"/>
    <p:sldId id="665"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0171D217-5431-2847-9E65-71D9494A4C10}">
          <p14:sldIdLst>
            <p14:sldId id="257"/>
          </p14:sldIdLst>
        </p14:section>
        <p14:section name="Each Baby Counts and Escalation" id="{CA54FB60-5BDD-0B4E-8D49-33D7EF738F36}">
          <p14:sldIdLst>
            <p14:sldId id="631"/>
            <p14:sldId id="656"/>
            <p14:sldId id="683"/>
            <p14:sldId id="684"/>
            <p14:sldId id="657"/>
            <p14:sldId id="680"/>
            <p14:sldId id="681"/>
            <p14:sldId id="674"/>
            <p14:sldId id="675"/>
            <p14:sldId id="677"/>
            <p14:sldId id="669"/>
            <p14:sldId id="670"/>
            <p14:sldId id="658"/>
            <p14:sldId id="659"/>
            <p14:sldId id="660"/>
            <p14:sldId id="678"/>
            <p14:sldId id="661"/>
            <p14:sldId id="662"/>
            <p14:sldId id="663"/>
            <p14:sldId id="685"/>
            <p14:sldId id="686"/>
            <p14:sldId id="687"/>
            <p14:sldId id="688"/>
            <p14:sldId id="689"/>
            <p14:sldId id="664"/>
            <p14:sldId id="6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3E337-B3B3-554B-B057-5D00677A8A0E}" v="138" dt="2022-03-24T21:15:43.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4"/>
    <p:restoredTop sz="81845" autoAdjust="0"/>
  </p:normalViewPr>
  <p:slideViewPr>
    <p:cSldViewPr>
      <p:cViewPr varScale="1">
        <p:scale>
          <a:sx n="96" d="100"/>
          <a:sy n="96" d="100"/>
        </p:scale>
        <p:origin x="944"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68"/>
    </p:cViewPr>
  </p:sorterViewPr>
  <p:notesViewPr>
    <p:cSldViewPr>
      <p:cViewPr varScale="1">
        <p:scale>
          <a:sx n="73" d="100"/>
          <a:sy n="73" d="100"/>
        </p:scale>
        <p:origin x="23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6339E-E412-48FF-BC48-72165254D1BE}" type="doc">
      <dgm:prSet loTypeId="urn:microsoft.com/office/officeart/2005/8/layout/hProcess9" loCatId="process" qsTypeId="urn:microsoft.com/office/officeart/2005/8/quickstyle/simple1" qsCatId="simple" csTypeId="urn:microsoft.com/office/officeart/2005/8/colors/accent1_2" csCatId="accent1" phldr="1"/>
      <dgm:spPr/>
    </dgm:pt>
    <dgm:pt modelId="{CAD4A2A4-C881-4222-B27C-F1A729956EBA}">
      <dgm:prSet phldrT="[Text]"/>
      <dgm:spPr/>
      <dgm:t>
        <a:bodyPr/>
        <a:lstStyle/>
        <a:p>
          <a:r>
            <a:rPr lang="en-US" dirty="0"/>
            <a:t>Identify</a:t>
          </a:r>
        </a:p>
      </dgm:t>
    </dgm:pt>
    <dgm:pt modelId="{94B05C41-F44A-493A-8F14-0550A47539AE}" type="parTrans" cxnId="{81759F10-C2D6-41A4-96B3-D911D876C75A}">
      <dgm:prSet/>
      <dgm:spPr/>
      <dgm:t>
        <a:bodyPr/>
        <a:lstStyle/>
        <a:p>
          <a:endParaRPr lang="en-US"/>
        </a:p>
      </dgm:t>
    </dgm:pt>
    <dgm:pt modelId="{0FE8532D-24F1-4034-9671-3596773153E8}" type="sibTrans" cxnId="{81759F10-C2D6-41A4-96B3-D911D876C75A}">
      <dgm:prSet/>
      <dgm:spPr/>
      <dgm:t>
        <a:bodyPr/>
        <a:lstStyle/>
        <a:p>
          <a:endParaRPr lang="en-US"/>
        </a:p>
      </dgm:t>
    </dgm:pt>
    <dgm:pt modelId="{49DC3EBB-5F5B-4115-BBE8-A3FCC6E342B1}">
      <dgm:prSet phldrT="[Text]"/>
      <dgm:spPr/>
      <dgm:t>
        <a:bodyPr/>
        <a:lstStyle/>
        <a:p>
          <a:r>
            <a:rPr lang="en-US" dirty="0"/>
            <a:t>Communicate</a:t>
          </a:r>
        </a:p>
      </dgm:t>
    </dgm:pt>
    <dgm:pt modelId="{045C1BA7-9681-4504-8EF2-B92380059263}" type="parTrans" cxnId="{6D80DD56-6A38-4F20-8777-CD1F0E74EEB7}">
      <dgm:prSet/>
      <dgm:spPr/>
      <dgm:t>
        <a:bodyPr/>
        <a:lstStyle/>
        <a:p>
          <a:endParaRPr lang="en-US"/>
        </a:p>
      </dgm:t>
    </dgm:pt>
    <dgm:pt modelId="{EB16FE4C-FC0A-4B34-A36C-40338AC02239}" type="sibTrans" cxnId="{6D80DD56-6A38-4F20-8777-CD1F0E74EEB7}">
      <dgm:prSet/>
      <dgm:spPr/>
      <dgm:t>
        <a:bodyPr/>
        <a:lstStyle/>
        <a:p>
          <a:endParaRPr lang="en-US"/>
        </a:p>
      </dgm:t>
    </dgm:pt>
    <dgm:pt modelId="{32D4AE2A-CF37-4FED-A621-68BFB48D4ECB}">
      <dgm:prSet phldrT="[Text]"/>
      <dgm:spPr/>
      <dgm:t>
        <a:bodyPr/>
        <a:lstStyle/>
        <a:p>
          <a:r>
            <a:rPr lang="en-US" dirty="0"/>
            <a:t>Act</a:t>
          </a:r>
        </a:p>
      </dgm:t>
    </dgm:pt>
    <dgm:pt modelId="{5E437D8C-CABE-4FC7-ADE1-63E1D34468E7}" type="parTrans" cxnId="{7B6E80D4-D10D-4B14-B5BF-BF142117C9D7}">
      <dgm:prSet/>
      <dgm:spPr/>
      <dgm:t>
        <a:bodyPr/>
        <a:lstStyle/>
        <a:p>
          <a:endParaRPr lang="en-US"/>
        </a:p>
      </dgm:t>
    </dgm:pt>
    <dgm:pt modelId="{A65708EF-E83C-43AD-84C5-5FF340C9A5D9}" type="sibTrans" cxnId="{7B6E80D4-D10D-4B14-B5BF-BF142117C9D7}">
      <dgm:prSet/>
      <dgm:spPr/>
      <dgm:t>
        <a:bodyPr/>
        <a:lstStyle/>
        <a:p>
          <a:endParaRPr lang="en-US"/>
        </a:p>
      </dgm:t>
    </dgm:pt>
    <dgm:pt modelId="{D5DC62BB-AD1C-42AA-BFED-428BCAC13930}" type="pres">
      <dgm:prSet presAssocID="{9356339E-E412-48FF-BC48-72165254D1BE}" presName="CompostProcess" presStyleCnt="0">
        <dgm:presLayoutVars>
          <dgm:dir/>
          <dgm:resizeHandles val="exact"/>
        </dgm:presLayoutVars>
      </dgm:prSet>
      <dgm:spPr/>
    </dgm:pt>
    <dgm:pt modelId="{AF129B4B-9E1A-4D4E-8E1F-4A12A49EF3AD}" type="pres">
      <dgm:prSet presAssocID="{9356339E-E412-48FF-BC48-72165254D1BE}" presName="arrow" presStyleLbl="bgShp" presStyleIdx="0" presStyleCnt="1"/>
      <dgm:spPr/>
    </dgm:pt>
    <dgm:pt modelId="{B773FF97-C1BE-409B-8EE3-5BBCE054EE5A}" type="pres">
      <dgm:prSet presAssocID="{9356339E-E412-48FF-BC48-72165254D1BE}" presName="linearProcess" presStyleCnt="0"/>
      <dgm:spPr/>
    </dgm:pt>
    <dgm:pt modelId="{2D379D35-EA8E-4FF8-976D-5FA783148413}" type="pres">
      <dgm:prSet presAssocID="{CAD4A2A4-C881-4222-B27C-F1A729956EBA}" presName="textNode" presStyleLbl="node1" presStyleIdx="0" presStyleCnt="3">
        <dgm:presLayoutVars>
          <dgm:bulletEnabled val="1"/>
        </dgm:presLayoutVars>
      </dgm:prSet>
      <dgm:spPr/>
    </dgm:pt>
    <dgm:pt modelId="{211F24F5-987A-4118-814B-66DF0D4B41B1}" type="pres">
      <dgm:prSet presAssocID="{0FE8532D-24F1-4034-9671-3596773153E8}" presName="sibTrans" presStyleCnt="0"/>
      <dgm:spPr/>
    </dgm:pt>
    <dgm:pt modelId="{08BE4250-15E3-4BAB-A924-B83313170EBC}" type="pres">
      <dgm:prSet presAssocID="{49DC3EBB-5F5B-4115-BBE8-A3FCC6E342B1}" presName="textNode" presStyleLbl="node1" presStyleIdx="1" presStyleCnt="3">
        <dgm:presLayoutVars>
          <dgm:bulletEnabled val="1"/>
        </dgm:presLayoutVars>
      </dgm:prSet>
      <dgm:spPr/>
    </dgm:pt>
    <dgm:pt modelId="{6352FBCE-3661-4450-858C-BF71979B52D5}" type="pres">
      <dgm:prSet presAssocID="{EB16FE4C-FC0A-4B34-A36C-40338AC02239}" presName="sibTrans" presStyleCnt="0"/>
      <dgm:spPr/>
    </dgm:pt>
    <dgm:pt modelId="{440F77BA-7ECB-44BB-9045-09CCD05682BC}" type="pres">
      <dgm:prSet presAssocID="{32D4AE2A-CF37-4FED-A621-68BFB48D4ECB}" presName="textNode" presStyleLbl="node1" presStyleIdx="2" presStyleCnt="3">
        <dgm:presLayoutVars>
          <dgm:bulletEnabled val="1"/>
        </dgm:presLayoutVars>
      </dgm:prSet>
      <dgm:spPr/>
    </dgm:pt>
  </dgm:ptLst>
  <dgm:cxnLst>
    <dgm:cxn modelId="{81759F10-C2D6-41A4-96B3-D911D876C75A}" srcId="{9356339E-E412-48FF-BC48-72165254D1BE}" destId="{CAD4A2A4-C881-4222-B27C-F1A729956EBA}" srcOrd="0" destOrd="0" parTransId="{94B05C41-F44A-493A-8F14-0550A47539AE}" sibTransId="{0FE8532D-24F1-4034-9671-3596773153E8}"/>
    <dgm:cxn modelId="{4AE6CF21-2190-4843-83D8-D2AB85AE0595}" type="presOf" srcId="{32D4AE2A-CF37-4FED-A621-68BFB48D4ECB}" destId="{440F77BA-7ECB-44BB-9045-09CCD05682BC}" srcOrd="0" destOrd="0" presId="urn:microsoft.com/office/officeart/2005/8/layout/hProcess9"/>
    <dgm:cxn modelId="{6513112D-693B-4322-B1AC-2E0BEFDFE7F8}" type="presOf" srcId="{CAD4A2A4-C881-4222-B27C-F1A729956EBA}" destId="{2D379D35-EA8E-4FF8-976D-5FA783148413}" srcOrd="0" destOrd="0" presId="urn:microsoft.com/office/officeart/2005/8/layout/hProcess9"/>
    <dgm:cxn modelId="{6D80DD56-6A38-4F20-8777-CD1F0E74EEB7}" srcId="{9356339E-E412-48FF-BC48-72165254D1BE}" destId="{49DC3EBB-5F5B-4115-BBE8-A3FCC6E342B1}" srcOrd="1" destOrd="0" parTransId="{045C1BA7-9681-4504-8EF2-B92380059263}" sibTransId="{EB16FE4C-FC0A-4B34-A36C-40338AC02239}"/>
    <dgm:cxn modelId="{D7A2E963-D019-4A76-B7A3-E07DCC605A86}" type="presOf" srcId="{9356339E-E412-48FF-BC48-72165254D1BE}" destId="{D5DC62BB-AD1C-42AA-BFED-428BCAC13930}" srcOrd="0" destOrd="0" presId="urn:microsoft.com/office/officeart/2005/8/layout/hProcess9"/>
    <dgm:cxn modelId="{407A528C-0138-46BC-AAD3-3A8B5B647F8A}" type="presOf" srcId="{49DC3EBB-5F5B-4115-BBE8-A3FCC6E342B1}" destId="{08BE4250-15E3-4BAB-A924-B83313170EBC}" srcOrd="0" destOrd="0" presId="urn:microsoft.com/office/officeart/2005/8/layout/hProcess9"/>
    <dgm:cxn modelId="{7B6E80D4-D10D-4B14-B5BF-BF142117C9D7}" srcId="{9356339E-E412-48FF-BC48-72165254D1BE}" destId="{32D4AE2A-CF37-4FED-A621-68BFB48D4ECB}" srcOrd="2" destOrd="0" parTransId="{5E437D8C-CABE-4FC7-ADE1-63E1D34468E7}" sibTransId="{A65708EF-E83C-43AD-84C5-5FF340C9A5D9}"/>
    <dgm:cxn modelId="{A9E25826-0BF5-4DF9-A7E2-64B1EC2822A9}" type="presParOf" srcId="{D5DC62BB-AD1C-42AA-BFED-428BCAC13930}" destId="{AF129B4B-9E1A-4D4E-8E1F-4A12A49EF3AD}" srcOrd="0" destOrd="0" presId="urn:microsoft.com/office/officeart/2005/8/layout/hProcess9"/>
    <dgm:cxn modelId="{1131D55D-EB57-47E1-A705-379041E5B04A}" type="presParOf" srcId="{D5DC62BB-AD1C-42AA-BFED-428BCAC13930}" destId="{B773FF97-C1BE-409B-8EE3-5BBCE054EE5A}" srcOrd="1" destOrd="0" presId="urn:microsoft.com/office/officeart/2005/8/layout/hProcess9"/>
    <dgm:cxn modelId="{6B46AE3A-DE42-4676-9F86-D8E10889EB7C}" type="presParOf" srcId="{B773FF97-C1BE-409B-8EE3-5BBCE054EE5A}" destId="{2D379D35-EA8E-4FF8-976D-5FA783148413}" srcOrd="0" destOrd="0" presId="urn:microsoft.com/office/officeart/2005/8/layout/hProcess9"/>
    <dgm:cxn modelId="{21B7C041-DA09-4F04-BF1E-C1316CF9598D}" type="presParOf" srcId="{B773FF97-C1BE-409B-8EE3-5BBCE054EE5A}" destId="{211F24F5-987A-4118-814B-66DF0D4B41B1}" srcOrd="1" destOrd="0" presId="urn:microsoft.com/office/officeart/2005/8/layout/hProcess9"/>
    <dgm:cxn modelId="{97FD43C6-8391-4284-9873-96F74E3638F6}" type="presParOf" srcId="{B773FF97-C1BE-409B-8EE3-5BBCE054EE5A}" destId="{08BE4250-15E3-4BAB-A924-B83313170EBC}" srcOrd="2" destOrd="0" presId="urn:microsoft.com/office/officeart/2005/8/layout/hProcess9"/>
    <dgm:cxn modelId="{BE15D1FF-D77B-4763-90F0-0D70AD04F36E}" type="presParOf" srcId="{B773FF97-C1BE-409B-8EE3-5BBCE054EE5A}" destId="{6352FBCE-3661-4450-858C-BF71979B52D5}" srcOrd="3" destOrd="0" presId="urn:microsoft.com/office/officeart/2005/8/layout/hProcess9"/>
    <dgm:cxn modelId="{D0BB4B57-69C3-431B-A88C-342A90B1B41F}" type="presParOf" srcId="{B773FF97-C1BE-409B-8EE3-5BBCE054EE5A}" destId="{440F77BA-7ECB-44BB-9045-09CCD05682B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F6F5F-408C-4DC2-95BC-B5B2F9F7E39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8787820-028A-4244-ADF2-AEC725764F18}">
      <dgm:prSet phldrT="[Text]"/>
      <dgm:spPr/>
      <dgm:t>
        <a:bodyPr/>
        <a:lstStyle/>
        <a:p>
          <a:r>
            <a:rPr lang="en-US" dirty="0"/>
            <a:t>Identify</a:t>
          </a:r>
        </a:p>
      </dgm:t>
    </dgm:pt>
    <dgm:pt modelId="{BE31CE93-8C0A-4B77-8D15-D53C970D3172}" type="parTrans" cxnId="{CC6E72AA-03B8-4243-AE18-1C3F844308CA}">
      <dgm:prSet/>
      <dgm:spPr/>
      <dgm:t>
        <a:bodyPr/>
        <a:lstStyle/>
        <a:p>
          <a:endParaRPr lang="en-US"/>
        </a:p>
      </dgm:t>
    </dgm:pt>
    <dgm:pt modelId="{470C7688-33A0-4B68-A55D-A5F80E28258D}" type="sibTrans" cxnId="{CC6E72AA-03B8-4243-AE18-1C3F844308CA}">
      <dgm:prSet/>
      <dgm:spPr/>
      <dgm:t>
        <a:bodyPr/>
        <a:lstStyle/>
        <a:p>
          <a:endParaRPr lang="en-US"/>
        </a:p>
      </dgm:t>
    </dgm:pt>
    <dgm:pt modelId="{1FF961FC-DEAE-4B76-A1C4-9CC3E8BF274A}">
      <dgm:prSet phldrT="[Text]"/>
      <dgm:spPr/>
      <dgm:t>
        <a:bodyPr/>
        <a:lstStyle/>
        <a:p>
          <a:r>
            <a:rPr lang="en-US" dirty="0">
              <a:latin typeface="+mj-lt"/>
            </a:rPr>
            <a:t>Correctly </a:t>
          </a:r>
          <a:r>
            <a:rPr lang="en-US" dirty="0" err="1">
              <a:latin typeface="+mj-lt"/>
            </a:rPr>
            <a:t>recognise</a:t>
          </a:r>
          <a:r>
            <a:rPr lang="en-US" dirty="0">
              <a:latin typeface="+mj-lt"/>
            </a:rPr>
            <a:t> deviation from normality</a:t>
          </a:r>
        </a:p>
      </dgm:t>
    </dgm:pt>
    <dgm:pt modelId="{47CB666A-E02F-4390-8E01-DD4E53317C63}" type="parTrans" cxnId="{24E3BFAF-841E-4B90-8112-A3541CDFF412}">
      <dgm:prSet/>
      <dgm:spPr/>
      <dgm:t>
        <a:bodyPr/>
        <a:lstStyle/>
        <a:p>
          <a:endParaRPr lang="en-US"/>
        </a:p>
      </dgm:t>
    </dgm:pt>
    <dgm:pt modelId="{B980A2AC-6229-4FFA-AB76-CA804C4C646F}" type="sibTrans" cxnId="{24E3BFAF-841E-4B90-8112-A3541CDFF412}">
      <dgm:prSet/>
      <dgm:spPr/>
      <dgm:t>
        <a:bodyPr/>
        <a:lstStyle/>
        <a:p>
          <a:endParaRPr lang="en-US"/>
        </a:p>
      </dgm:t>
    </dgm:pt>
    <dgm:pt modelId="{7EC74222-9471-4488-98BA-859DA72FAE7C}">
      <dgm:prSet phldrT="[Text]"/>
      <dgm:spPr/>
      <dgm:t>
        <a:bodyPr/>
        <a:lstStyle/>
        <a:p>
          <a:r>
            <a:rPr lang="en-US" dirty="0"/>
            <a:t>Communicate</a:t>
          </a:r>
        </a:p>
      </dgm:t>
    </dgm:pt>
    <dgm:pt modelId="{7C880015-B04C-47E7-A8DC-6385A891FD9F}" type="parTrans" cxnId="{EB5584D2-8647-4C22-8283-E80452AE16A5}">
      <dgm:prSet/>
      <dgm:spPr/>
      <dgm:t>
        <a:bodyPr/>
        <a:lstStyle/>
        <a:p>
          <a:endParaRPr lang="en-US"/>
        </a:p>
      </dgm:t>
    </dgm:pt>
    <dgm:pt modelId="{92006DB6-4CCC-47F1-BF94-B833CA9426AA}" type="sibTrans" cxnId="{EB5584D2-8647-4C22-8283-E80452AE16A5}">
      <dgm:prSet/>
      <dgm:spPr/>
      <dgm:t>
        <a:bodyPr/>
        <a:lstStyle/>
        <a:p>
          <a:endParaRPr lang="en-US"/>
        </a:p>
      </dgm:t>
    </dgm:pt>
    <dgm:pt modelId="{4A598D63-3629-43D6-A0D6-6111F80EC3C6}">
      <dgm:prSet phldrT="[Text]"/>
      <dgm:spPr/>
      <dgm:t>
        <a:bodyPr/>
        <a:lstStyle/>
        <a:p>
          <a:r>
            <a:rPr lang="en-US" dirty="0">
              <a:latin typeface="+mj-lt"/>
            </a:rPr>
            <a:t>Closed loop structured communication</a:t>
          </a:r>
        </a:p>
      </dgm:t>
    </dgm:pt>
    <dgm:pt modelId="{145276FF-A176-4EF1-A827-814A67556AD8}" type="parTrans" cxnId="{3EFE65C8-155E-4245-A06E-3B4C738E2A6C}">
      <dgm:prSet/>
      <dgm:spPr/>
      <dgm:t>
        <a:bodyPr/>
        <a:lstStyle/>
        <a:p>
          <a:endParaRPr lang="en-US"/>
        </a:p>
      </dgm:t>
    </dgm:pt>
    <dgm:pt modelId="{0F170CF5-5210-489A-B9E7-5F1B4BF3A0F5}" type="sibTrans" cxnId="{3EFE65C8-155E-4245-A06E-3B4C738E2A6C}">
      <dgm:prSet/>
      <dgm:spPr/>
      <dgm:t>
        <a:bodyPr/>
        <a:lstStyle/>
        <a:p>
          <a:endParaRPr lang="en-US"/>
        </a:p>
      </dgm:t>
    </dgm:pt>
    <dgm:pt modelId="{212F78D4-CAF2-4A67-81E4-4D9CD87CDE40}">
      <dgm:prSet phldrT="[Text]"/>
      <dgm:spPr/>
      <dgm:t>
        <a:bodyPr/>
        <a:lstStyle/>
        <a:p>
          <a:r>
            <a:rPr lang="en-US" dirty="0"/>
            <a:t>Act</a:t>
          </a:r>
        </a:p>
      </dgm:t>
    </dgm:pt>
    <dgm:pt modelId="{4CFAE686-2003-46C9-BCCA-AAEBD282F25F}" type="parTrans" cxnId="{A00D2A02-4B0E-4588-B993-5CECE59D0E54}">
      <dgm:prSet/>
      <dgm:spPr/>
      <dgm:t>
        <a:bodyPr/>
        <a:lstStyle/>
        <a:p>
          <a:endParaRPr lang="en-US"/>
        </a:p>
      </dgm:t>
    </dgm:pt>
    <dgm:pt modelId="{6E0E0FAD-B568-4F7A-B1D2-81A3FD1ECF0A}" type="sibTrans" cxnId="{A00D2A02-4B0E-4588-B993-5CECE59D0E54}">
      <dgm:prSet/>
      <dgm:spPr/>
      <dgm:t>
        <a:bodyPr/>
        <a:lstStyle/>
        <a:p>
          <a:endParaRPr lang="en-US"/>
        </a:p>
      </dgm:t>
    </dgm:pt>
    <dgm:pt modelId="{8D8ED0E7-3EFA-4EFD-973C-CFADCBC4F473}">
      <dgm:prSet phldrT="[Text]"/>
      <dgm:spPr/>
      <dgm:t>
        <a:bodyPr/>
        <a:lstStyle/>
        <a:p>
          <a:r>
            <a:rPr lang="en-US" dirty="0">
              <a:latin typeface="+mj-lt"/>
            </a:rPr>
            <a:t>Appropriate response and speed </a:t>
          </a:r>
        </a:p>
      </dgm:t>
    </dgm:pt>
    <dgm:pt modelId="{AC05A788-E068-45CB-A10A-5EAEFDE11244}" type="parTrans" cxnId="{D8C59BC7-75DD-4EDE-AC2F-3D08A9ADC7B2}">
      <dgm:prSet/>
      <dgm:spPr/>
      <dgm:t>
        <a:bodyPr/>
        <a:lstStyle/>
        <a:p>
          <a:endParaRPr lang="en-US"/>
        </a:p>
      </dgm:t>
    </dgm:pt>
    <dgm:pt modelId="{C72CC1F1-4441-4B69-A590-111650C52D50}" type="sibTrans" cxnId="{D8C59BC7-75DD-4EDE-AC2F-3D08A9ADC7B2}">
      <dgm:prSet/>
      <dgm:spPr/>
      <dgm:t>
        <a:bodyPr/>
        <a:lstStyle/>
        <a:p>
          <a:endParaRPr lang="en-US"/>
        </a:p>
      </dgm:t>
    </dgm:pt>
    <dgm:pt modelId="{D9ED8FF6-5CF2-4297-B3F7-3E96FCB684DF}">
      <dgm:prSet phldrT="[Text]"/>
      <dgm:spPr/>
      <dgm:t>
        <a:bodyPr/>
        <a:lstStyle/>
        <a:p>
          <a:r>
            <a:rPr lang="en-US" dirty="0">
              <a:latin typeface="+mj-lt"/>
            </a:rPr>
            <a:t>Appreciation of risk factors</a:t>
          </a:r>
        </a:p>
      </dgm:t>
    </dgm:pt>
    <dgm:pt modelId="{B5ECCA76-973D-448A-9062-29CDEAFCE482}" type="parTrans" cxnId="{BD7C4A0B-D042-40CA-9A2E-1CC6E347F49D}">
      <dgm:prSet/>
      <dgm:spPr/>
      <dgm:t>
        <a:bodyPr/>
        <a:lstStyle/>
        <a:p>
          <a:endParaRPr lang="en-US"/>
        </a:p>
      </dgm:t>
    </dgm:pt>
    <dgm:pt modelId="{A1A5785A-473F-4C89-8157-85F983863261}" type="sibTrans" cxnId="{BD7C4A0B-D042-40CA-9A2E-1CC6E347F49D}">
      <dgm:prSet/>
      <dgm:spPr/>
      <dgm:t>
        <a:bodyPr/>
        <a:lstStyle/>
        <a:p>
          <a:endParaRPr lang="en-US"/>
        </a:p>
      </dgm:t>
    </dgm:pt>
    <dgm:pt modelId="{61891C27-1F3D-40E2-BF7A-5EE3821CE050}">
      <dgm:prSet phldrT="[Text]"/>
      <dgm:spPr/>
      <dgm:t>
        <a:bodyPr/>
        <a:lstStyle/>
        <a:p>
          <a:r>
            <a:rPr lang="en-US" dirty="0">
              <a:latin typeface="+mj-lt"/>
            </a:rPr>
            <a:t>Flattened MDT hierarchy</a:t>
          </a:r>
        </a:p>
      </dgm:t>
    </dgm:pt>
    <dgm:pt modelId="{DA7E0986-6884-440D-BA8A-1662B39B1B5F}" type="parTrans" cxnId="{DA1E7D92-24F3-447E-90BA-F21354D27B56}">
      <dgm:prSet/>
      <dgm:spPr/>
      <dgm:t>
        <a:bodyPr/>
        <a:lstStyle/>
        <a:p>
          <a:endParaRPr lang="en-US"/>
        </a:p>
      </dgm:t>
    </dgm:pt>
    <dgm:pt modelId="{87282D8F-6E4B-4A92-86E6-F748BBA126E9}" type="sibTrans" cxnId="{DA1E7D92-24F3-447E-90BA-F21354D27B56}">
      <dgm:prSet/>
      <dgm:spPr/>
      <dgm:t>
        <a:bodyPr/>
        <a:lstStyle/>
        <a:p>
          <a:endParaRPr lang="en-US"/>
        </a:p>
      </dgm:t>
    </dgm:pt>
    <dgm:pt modelId="{6FAE2CA2-F5C9-41A9-A027-06D1E1983130}">
      <dgm:prSet phldrT="[Text]"/>
      <dgm:spPr/>
      <dgm:t>
        <a:bodyPr/>
        <a:lstStyle/>
        <a:p>
          <a:r>
            <a:rPr lang="en-US" dirty="0">
              <a:latin typeface="+mj-lt"/>
            </a:rPr>
            <a:t>Infrastructure – staff / theatres available</a:t>
          </a:r>
        </a:p>
      </dgm:t>
    </dgm:pt>
    <dgm:pt modelId="{BA2C3BF6-DB9D-4118-BF04-EBD1FA30B213}" type="parTrans" cxnId="{8CDFB31E-DE53-4F4D-8234-A9C56D1D9D3E}">
      <dgm:prSet/>
      <dgm:spPr/>
      <dgm:t>
        <a:bodyPr/>
        <a:lstStyle/>
        <a:p>
          <a:endParaRPr lang="en-US"/>
        </a:p>
      </dgm:t>
    </dgm:pt>
    <dgm:pt modelId="{7B1470BE-ABED-4A9F-AE54-8B2F93F8ED18}" type="sibTrans" cxnId="{8CDFB31E-DE53-4F4D-8234-A9C56D1D9D3E}">
      <dgm:prSet/>
      <dgm:spPr/>
      <dgm:t>
        <a:bodyPr/>
        <a:lstStyle/>
        <a:p>
          <a:endParaRPr lang="en-US"/>
        </a:p>
      </dgm:t>
    </dgm:pt>
    <dgm:pt modelId="{F895807E-313A-49DC-8B5A-6F41111A5903}">
      <dgm:prSet phldrT="[Text]"/>
      <dgm:spPr/>
      <dgm:t>
        <a:bodyPr/>
        <a:lstStyle/>
        <a:p>
          <a:r>
            <a:rPr lang="en-US" dirty="0">
              <a:latin typeface="+mj-lt"/>
            </a:rPr>
            <a:t>Assertive escalation / receptive action </a:t>
          </a:r>
        </a:p>
      </dgm:t>
    </dgm:pt>
    <dgm:pt modelId="{455ED712-D9B2-4350-9680-FECA9F70EA2D}" type="parTrans" cxnId="{8F061744-E44D-4727-A3BA-166EA022361F}">
      <dgm:prSet/>
      <dgm:spPr/>
      <dgm:t>
        <a:bodyPr/>
        <a:lstStyle/>
        <a:p>
          <a:endParaRPr lang="en-US"/>
        </a:p>
      </dgm:t>
    </dgm:pt>
    <dgm:pt modelId="{D78C901A-45E2-4749-B9B7-971707C4FEF8}" type="sibTrans" cxnId="{8F061744-E44D-4727-A3BA-166EA022361F}">
      <dgm:prSet/>
      <dgm:spPr/>
      <dgm:t>
        <a:bodyPr/>
        <a:lstStyle/>
        <a:p>
          <a:endParaRPr lang="en-US"/>
        </a:p>
      </dgm:t>
    </dgm:pt>
    <dgm:pt modelId="{89CDABA5-65D6-4179-AD25-06160D841595}">
      <dgm:prSet phldrT="[Text]"/>
      <dgm:spPr/>
      <dgm:t>
        <a:bodyPr/>
        <a:lstStyle/>
        <a:p>
          <a:r>
            <a:rPr lang="en-US" dirty="0">
              <a:latin typeface="+mj-lt"/>
            </a:rPr>
            <a:t>Be aware of when you are escalating</a:t>
          </a:r>
        </a:p>
      </dgm:t>
    </dgm:pt>
    <dgm:pt modelId="{9CD0C773-6407-4F01-A8A1-F3CB1B8FD56D}" type="parTrans" cxnId="{AA2B4C88-F861-4040-8D36-39CB6E79C85A}">
      <dgm:prSet/>
      <dgm:spPr/>
      <dgm:t>
        <a:bodyPr/>
        <a:lstStyle/>
        <a:p>
          <a:endParaRPr lang="en-GB"/>
        </a:p>
      </dgm:t>
    </dgm:pt>
    <dgm:pt modelId="{B031EB44-FF1B-4CB0-97CC-4B1E9167BC19}" type="sibTrans" cxnId="{AA2B4C88-F861-4040-8D36-39CB6E79C85A}">
      <dgm:prSet/>
      <dgm:spPr/>
      <dgm:t>
        <a:bodyPr/>
        <a:lstStyle/>
        <a:p>
          <a:endParaRPr lang="en-GB"/>
        </a:p>
      </dgm:t>
    </dgm:pt>
    <dgm:pt modelId="{A5FA49AD-EF2C-48BF-BFBA-B9E1E3F7B689}" type="pres">
      <dgm:prSet presAssocID="{C89F6F5F-408C-4DC2-95BC-B5B2F9F7E39E}" presName="Name0" presStyleCnt="0">
        <dgm:presLayoutVars>
          <dgm:dir/>
          <dgm:animLvl val="lvl"/>
          <dgm:resizeHandles val="exact"/>
        </dgm:presLayoutVars>
      </dgm:prSet>
      <dgm:spPr/>
    </dgm:pt>
    <dgm:pt modelId="{1AFB2940-062B-40C6-A0FE-61AA371F8391}" type="pres">
      <dgm:prSet presAssocID="{C89F6F5F-408C-4DC2-95BC-B5B2F9F7E39E}" presName="tSp" presStyleCnt="0"/>
      <dgm:spPr/>
    </dgm:pt>
    <dgm:pt modelId="{1AE2DF2C-4CD3-48C4-88E9-0D9EB033542E}" type="pres">
      <dgm:prSet presAssocID="{C89F6F5F-408C-4DC2-95BC-B5B2F9F7E39E}" presName="bSp" presStyleCnt="0"/>
      <dgm:spPr/>
    </dgm:pt>
    <dgm:pt modelId="{5A3F1068-E480-4F3A-B058-E9757DCCC424}" type="pres">
      <dgm:prSet presAssocID="{C89F6F5F-408C-4DC2-95BC-B5B2F9F7E39E}" presName="process" presStyleCnt="0"/>
      <dgm:spPr/>
    </dgm:pt>
    <dgm:pt modelId="{5CDC561F-2A90-4D03-B09B-9795490A2FE6}" type="pres">
      <dgm:prSet presAssocID="{E8787820-028A-4244-ADF2-AEC725764F18}" presName="composite1" presStyleCnt="0"/>
      <dgm:spPr/>
    </dgm:pt>
    <dgm:pt modelId="{22641F44-0F3F-4DF0-9EFF-F4E1AB16F3D5}" type="pres">
      <dgm:prSet presAssocID="{E8787820-028A-4244-ADF2-AEC725764F18}" presName="dummyNode1" presStyleLbl="node1" presStyleIdx="0" presStyleCnt="3"/>
      <dgm:spPr/>
    </dgm:pt>
    <dgm:pt modelId="{B8E75068-8F80-4A76-BC80-80B0E47292B9}" type="pres">
      <dgm:prSet presAssocID="{E8787820-028A-4244-ADF2-AEC725764F18}" presName="childNode1" presStyleLbl="bgAcc1" presStyleIdx="0" presStyleCnt="3" custScaleY="78016" custLinFactNeighborX="-20" custLinFactNeighborY="-13831">
        <dgm:presLayoutVars>
          <dgm:bulletEnabled val="1"/>
        </dgm:presLayoutVars>
      </dgm:prSet>
      <dgm:spPr/>
    </dgm:pt>
    <dgm:pt modelId="{BD77C078-0713-4F94-A3AF-22E7721A3B02}" type="pres">
      <dgm:prSet presAssocID="{E8787820-028A-4244-ADF2-AEC725764F18}" presName="childNode1tx" presStyleLbl="bgAcc1" presStyleIdx="0" presStyleCnt="3">
        <dgm:presLayoutVars>
          <dgm:bulletEnabled val="1"/>
        </dgm:presLayoutVars>
      </dgm:prSet>
      <dgm:spPr/>
    </dgm:pt>
    <dgm:pt modelId="{B1882064-4B15-4D00-A4B2-5C5178F85CA1}" type="pres">
      <dgm:prSet presAssocID="{E8787820-028A-4244-ADF2-AEC725764F18}" presName="parentNode1" presStyleLbl="node1" presStyleIdx="0" presStyleCnt="3" custLinFactNeighborX="-166" custLinFactNeighborY="-36945">
        <dgm:presLayoutVars>
          <dgm:chMax val="1"/>
          <dgm:bulletEnabled val="1"/>
        </dgm:presLayoutVars>
      </dgm:prSet>
      <dgm:spPr/>
    </dgm:pt>
    <dgm:pt modelId="{04EE26F5-F383-4398-8104-626DC9F74D27}" type="pres">
      <dgm:prSet presAssocID="{E8787820-028A-4244-ADF2-AEC725764F18}" presName="connSite1" presStyleCnt="0"/>
      <dgm:spPr/>
    </dgm:pt>
    <dgm:pt modelId="{87A28F39-9787-4250-BF16-6923CBFB57FD}" type="pres">
      <dgm:prSet presAssocID="{470C7688-33A0-4B68-A55D-A5F80E28258D}" presName="Name9" presStyleLbl="sibTrans2D1" presStyleIdx="0" presStyleCnt="2" custAng="20918327" custLinFactNeighborX="-145" custLinFactNeighborY="-6305"/>
      <dgm:spPr/>
    </dgm:pt>
    <dgm:pt modelId="{81F02C6E-C5E7-408D-8733-EC1D298BD047}" type="pres">
      <dgm:prSet presAssocID="{7EC74222-9471-4488-98BA-859DA72FAE7C}" presName="composite2" presStyleCnt="0"/>
      <dgm:spPr/>
    </dgm:pt>
    <dgm:pt modelId="{E852FD60-DB6A-4C94-8143-92E35F4962AE}" type="pres">
      <dgm:prSet presAssocID="{7EC74222-9471-4488-98BA-859DA72FAE7C}" presName="dummyNode2" presStyleLbl="node1" presStyleIdx="0" presStyleCnt="3"/>
      <dgm:spPr/>
    </dgm:pt>
    <dgm:pt modelId="{CD01D58A-5E4A-4196-A434-A6EBA69E9F7E}" type="pres">
      <dgm:prSet presAssocID="{7EC74222-9471-4488-98BA-859DA72FAE7C}" presName="childNode2" presStyleLbl="bgAcc1" presStyleIdx="1" presStyleCnt="3" custLinFactNeighborX="-2838" custLinFactNeighborY="16296">
        <dgm:presLayoutVars>
          <dgm:bulletEnabled val="1"/>
        </dgm:presLayoutVars>
      </dgm:prSet>
      <dgm:spPr/>
    </dgm:pt>
    <dgm:pt modelId="{B15D1C5E-7BA5-4817-8043-A8F1CD4275B9}" type="pres">
      <dgm:prSet presAssocID="{7EC74222-9471-4488-98BA-859DA72FAE7C}" presName="childNode2tx" presStyleLbl="bgAcc1" presStyleIdx="1" presStyleCnt="3">
        <dgm:presLayoutVars>
          <dgm:bulletEnabled val="1"/>
        </dgm:presLayoutVars>
      </dgm:prSet>
      <dgm:spPr/>
    </dgm:pt>
    <dgm:pt modelId="{86ABA205-A726-41D0-84A3-8B70CB282EBD}" type="pres">
      <dgm:prSet presAssocID="{7EC74222-9471-4488-98BA-859DA72FAE7C}" presName="parentNode2" presStyleLbl="node1" presStyleIdx="1" presStyleCnt="3" custLinFactNeighborX="215" custLinFactNeighborY="24351">
        <dgm:presLayoutVars>
          <dgm:chMax val="0"/>
          <dgm:bulletEnabled val="1"/>
        </dgm:presLayoutVars>
      </dgm:prSet>
      <dgm:spPr/>
    </dgm:pt>
    <dgm:pt modelId="{B41F49A9-C8A9-4C73-A838-C4DCE0BA7B7B}" type="pres">
      <dgm:prSet presAssocID="{7EC74222-9471-4488-98BA-859DA72FAE7C}" presName="connSite2" presStyleCnt="0"/>
      <dgm:spPr/>
    </dgm:pt>
    <dgm:pt modelId="{780BD49D-99C0-4D25-94DC-73248C5315B9}" type="pres">
      <dgm:prSet presAssocID="{92006DB6-4CCC-47F1-BF94-B833CA9426AA}" presName="Name18" presStyleLbl="sibTrans2D1" presStyleIdx="1" presStyleCnt="2" custAng="998080" custLinFactNeighborX="-1001" custLinFactNeighborY="5168"/>
      <dgm:spPr/>
    </dgm:pt>
    <dgm:pt modelId="{45C7FD43-29EE-4BF8-8903-C0D902B57354}" type="pres">
      <dgm:prSet presAssocID="{212F78D4-CAF2-4A67-81E4-4D9CD87CDE40}" presName="composite1" presStyleCnt="0"/>
      <dgm:spPr/>
    </dgm:pt>
    <dgm:pt modelId="{98B25A16-F3FF-4189-B6DA-E5764BC6651E}" type="pres">
      <dgm:prSet presAssocID="{212F78D4-CAF2-4A67-81E4-4D9CD87CDE40}" presName="dummyNode1" presStyleLbl="node1" presStyleIdx="1" presStyleCnt="3"/>
      <dgm:spPr/>
    </dgm:pt>
    <dgm:pt modelId="{E9B7164E-10F2-40BB-AD15-1F100DBFD4F3}" type="pres">
      <dgm:prSet presAssocID="{212F78D4-CAF2-4A67-81E4-4D9CD87CDE40}" presName="childNode1" presStyleLbl="bgAcc1" presStyleIdx="2" presStyleCnt="3" custScaleY="70362">
        <dgm:presLayoutVars>
          <dgm:bulletEnabled val="1"/>
        </dgm:presLayoutVars>
      </dgm:prSet>
      <dgm:spPr/>
    </dgm:pt>
    <dgm:pt modelId="{309CC825-794C-4E01-91C4-A1AEB35D4922}" type="pres">
      <dgm:prSet presAssocID="{212F78D4-CAF2-4A67-81E4-4D9CD87CDE40}" presName="childNode1tx" presStyleLbl="bgAcc1" presStyleIdx="2" presStyleCnt="3">
        <dgm:presLayoutVars>
          <dgm:bulletEnabled val="1"/>
        </dgm:presLayoutVars>
      </dgm:prSet>
      <dgm:spPr/>
    </dgm:pt>
    <dgm:pt modelId="{DC808DB2-B66B-4982-ABFB-583FEAD52F00}" type="pres">
      <dgm:prSet presAssocID="{212F78D4-CAF2-4A67-81E4-4D9CD87CDE40}" presName="parentNode1" presStyleLbl="node1" presStyleIdx="2" presStyleCnt="3">
        <dgm:presLayoutVars>
          <dgm:chMax val="1"/>
          <dgm:bulletEnabled val="1"/>
        </dgm:presLayoutVars>
      </dgm:prSet>
      <dgm:spPr/>
    </dgm:pt>
    <dgm:pt modelId="{256124D5-EE30-404F-BDC8-5C67F2A97A43}" type="pres">
      <dgm:prSet presAssocID="{212F78D4-CAF2-4A67-81E4-4D9CD87CDE40}" presName="connSite1" presStyleCnt="0"/>
      <dgm:spPr/>
    </dgm:pt>
  </dgm:ptLst>
  <dgm:cxnLst>
    <dgm:cxn modelId="{A00D2A02-4B0E-4588-B993-5CECE59D0E54}" srcId="{C89F6F5F-408C-4DC2-95BC-B5B2F9F7E39E}" destId="{212F78D4-CAF2-4A67-81E4-4D9CD87CDE40}" srcOrd="2" destOrd="0" parTransId="{4CFAE686-2003-46C9-BCCA-AAEBD282F25F}" sibTransId="{6E0E0FAD-B568-4F7A-B1D2-81A3FD1ECF0A}"/>
    <dgm:cxn modelId="{9F7F8606-CAE0-409B-A23A-753EC6854623}" type="presOf" srcId="{E8787820-028A-4244-ADF2-AEC725764F18}" destId="{B1882064-4B15-4D00-A4B2-5C5178F85CA1}" srcOrd="0" destOrd="0" presId="urn:microsoft.com/office/officeart/2005/8/layout/hProcess4"/>
    <dgm:cxn modelId="{C08F6C08-D9F6-4901-A01E-AD6D0FA3E049}" type="presOf" srcId="{4A598D63-3629-43D6-A0D6-6111F80EC3C6}" destId="{CD01D58A-5E4A-4196-A434-A6EBA69E9F7E}" srcOrd="0" destOrd="0" presId="urn:microsoft.com/office/officeart/2005/8/layout/hProcess4"/>
    <dgm:cxn modelId="{BD7C4A0B-D042-40CA-9A2E-1CC6E347F49D}" srcId="{E8787820-028A-4244-ADF2-AEC725764F18}" destId="{D9ED8FF6-5CF2-4297-B3F7-3E96FCB684DF}" srcOrd="1" destOrd="0" parTransId="{B5ECCA76-973D-448A-9062-29CDEAFCE482}" sibTransId="{A1A5785A-473F-4C89-8157-85F983863261}"/>
    <dgm:cxn modelId="{8CDFB31E-DE53-4F4D-8234-A9C56D1D9D3E}" srcId="{212F78D4-CAF2-4A67-81E4-4D9CD87CDE40}" destId="{6FAE2CA2-F5C9-41A9-A027-06D1E1983130}" srcOrd="1" destOrd="0" parTransId="{BA2C3BF6-DB9D-4118-BF04-EBD1FA30B213}" sibTransId="{7B1470BE-ABED-4A9F-AE54-8B2F93F8ED18}"/>
    <dgm:cxn modelId="{06FEF825-3B45-45D5-8C07-E2D0BC19B243}" type="presOf" srcId="{8D8ED0E7-3EFA-4EFD-973C-CFADCBC4F473}" destId="{E9B7164E-10F2-40BB-AD15-1F100DBFD4F3}" srcOrd="0" destOrd="0" presId="urn:microsoft.com/office/officeart/2005/8/layout/hProcess4"/>
    <dgm:cxn modelId="{8F061744-E44D-4727-A3BA-166EA022361F}" srcId="{7EC74222-9471-4488-98BA-859DA72FAE7C}" destId="{F895807E-313A-49DC-8B5A-6F41111A5903}" srcOrd="2" destOrd="0" parTransId="{455ED712-D9B2-4350-9680-FECA9F70EA2D}" sibTransId="{D78C901A-45E2-4749-B9B7-971707C4FEF8}"/>
    <dgm:cxn modelId="{FBB21558-9023-47F6-B763-97CB2D0D4AF9}" type="presOf" srcId="{F895807E-313A-49DC-8B5A-6F41111A5903}" destId="{B15D1C5E-7BA5-4817-8043-A8F1CD4275B9}" srcOrd="1" destOrd="2" presId="urn:microsoft.com/office/officeart/2005/8/layout/hProcess4"/>
    <dgm:cxn modelId="{CD575E6B-E153-4A1A-A92E-6310D858F5DB}" type="presOf" srcId="{C89F6F5F-408C-4DC2-95BC-B5B2F9F7E39E}" destId="{A5FA49AD-EF2C-48BF-BFBA-B9E1E3F7B689}" srcOrd="0" destOrd="0" presId="urn:microsoft.com/office/officeart/2005/8/layout/hProcess4"/>
    <dgm:cxn modelId="{C4E1F47D-C552-4E7A-8499-435C82B496FF}" type="presOf" srcId="{D9ED8FF6-5CF2-4297-B3F7-3E96FCB684DF}" destId="{BD77C078-0713-4F94-A3AF-22E7721A3B02}" srcOrd="1" destOrd="1" presId="urn:microsoft.com/office/officeart/2005/8/layout/hProcess4"/>
    <dgm:cxn modelId="{AA2B4C88-F861-4040-8D36-39CB6E79C85A}" srcId="{E8787820-028A-4244-ADF2-AEC725764F18}" destId="{89CDABA5-65D6-4179-AD25-06160D841595}" srcOrd="2" destOrd="0" parTransId="{9CD0C773-6407-4F01-A8A1-F3CB1B8FD56D}" sibTransId="{B031EB44-FF1B-4CB0-97CC-4B1E9167BC19}"/>
    <dgm:cxn modelId="{A29BEE8B-96C1-473E-B615-0C0E4AB3FE16}" type="presOf" srcId="{8D8ED0E7-3EFA-4EFD-973C-CFADCBC4F473}" destId="{309CC825-794C-4E01-91C4-A1AEB35D4922}" srcOrd="1" destOrd="0" presId="urn:microsoft.com/office/officeart/2005/8/layout/hProcess4"/>
    <dgm:cxn modelId="{3E01018E-B56F-4D3D-BE71-F17118E5C49F}" type="presOf" srcId="{D9ED8FF6-5CF2-4297-B3F7-3E96FCB684DF}" destId="{B8E75068-8F80-4A76-BC80-80B0E47292B9}" srcOrd="0" destOrd="1" presId="urn:microsoft.com/office/officeart/2005/8/layout/hProcess4"/>
    <dgm:cxn modelId="{DA1E7D92-24F3-447E-90BA-F21354D27B56}" srcId="{7EC74222-9471-4488-98BA-859DA72FAE7C}" destId="{61891C27-1F3D-40E2-BF7A-5EE3821CE050}" srcOrd="1" destOrd="0" parTransId="{DA7E0986-6884-440D-BA8A-1662B39B1B5F}" sibTransId="{87282D8F-6E4B-4A92-86E6-F748BBA126E9}"/>
    <dgm:cxn modelId="{FF1B1193-35C5-49BA-81B3-2E7418C16FE4}" type="presOf" srcId="{470C7688-33A0-4B68-A55D-A5F80E28258D}" destId="{87A28F39-9787-4250-BF16-6923CBFB57FD}" srcOrd="0" destOrd="0" presId="urn:microsoft.com/office/officeart/2005/8/layout/hProcess4"/>
    <dgm:cxn modelId="{BA4BDD94-A9D7-4233-ACDE-A8DDCAB63FD8}" type="presOf" srcId="{61891C27-1F3D-40E2-BF7A-5EE3821CE050}" destId="{B15D1C5E-7BA5-4817-8043-A8F1CD4275B9}" srcOrd="1" destOrd="1" presId="urn:microsoft.com/office/officeart/2005/8/layout/hProcess4"/>
    <dgm:cxn modelId="{33D492A7-9FF7-4FBC-A545-AC4A27BBC274}" type="presOf" srcId="{89CDABA5-65D6-4179-AD25-06160D841595}" destId="{BD77C078-0713-4F94-A3AF-22E7721A3B02}" srcOrd="1" destOrd="2" presId="urn:microsoft.com/office/officeart/2005/8/layout/hProcess4"/>
    <dgm:cxn modelId="{CC6E72AA-03B8-4243-AE18-1C3F844308CA}" srcId="{C89F6F5F-408C-4DC2-95BC-B5B2F9F7E39E}" destId="{E8787820-028A-4244-ADF2-AEC725764F18}" srcOrd="0" destOrd="0" parTransId="{BE31CE93-8C0A-4B77-8D15-D53C970D3172}" sibTransId="{470C7688-33A0-4B68-A55D-A5F80E28258D}"/>
    <dgm:cxn modelId="{24E3BFAF-841E-4B90-8112-A3541CDFF412}" srcId="{E8787820-028A-4244-ADF2-AEC725764F18}" destId="{1FF961FC-DEAE-4B76-A1C4-9CC3E8BF274A}" srcOrd="0" destOrd="0" parTransId="{47CB666A-E02F-4390-8E01-DD4E53317C63}" sibTransId="{B980A2AC-6229-4FFA-AB76-CA804C4C646F}"/>
    <dgm:cxn modelId="{2AB5E8B2-46F8-42FF-9486-156A5E94D41B}" type="presOf" srcId="{6FAE2CA2-F5C9-41A9-A027-06D1E1983130}" destId="{309CC825-794C-4E01-91C4-A1AEB35D4922}" srcOrd="1" destOrd="1" presId="urn:microsoft.com/office/officeart/2005/8/layout/hProcess4"/>
    <dgm:cxn modelId="{A51879C6-B5B0-4B59-A2CD-96568FEE4D57}" type="presOf" srcId="{7EC74222-9471-4488-98BA-859DA72FAE7C}" destId="{86ABA205-A726-41D0-84A3-8B70CB282EBD}" srcOrd="0" destOrd="0" presId="urn:microsoft.com/office/officeart/2005/8/layout/hProcess4"/>
    <dgm:cxn modelId="{D8C59BC7-75DD-4EDE-AC2F-3D08A9ADC7B2}" srcId="{212F78D4-CAF2-4A67-81E4-4D9CD87CDE40}" destId="{8D8ED0E7-3EFA-4EFD-973C-CFADCBC4F473}" srcOrd="0" destOrd="0" parTransId="{AC05A788-E068-45CB-A10A-5EAEFDE11244}" sibTransId="{C72CC1F1-4441-4B69-A590-111650C52D50}"/>
    <dgm:cxn modelId="{3EFE65C8-155E-4245-A06E-3B4C738E2A6C}" srcId="{7EC74222-9471-4488-98BA-859DA72FAE7C}" destId="{4A598D63-3629-43D6-A0D6-6111F80EC3C6}" srcOrd="0" destOrd="0" parTransId="{145276FF-A176-4EF1-A827-814A67556AD8}" sibTransId="{0F170CF5-5210-489A-B9E7-5F1B4BF3A0F5}"/>
    <dgm:cxn modelId="{6BB622CB-D545-4C6D-B62F-D79EC94D24D2}" type="presOf" srcId="{212F78D4-CAF2-4A67-81E4-4D9CD87CDE40}" destId="{DC808DB2-B66B-4982-ABFB-583FEAD52F00}" srcOrd="0" destOrd="0" presId="urn:microsoft.com/office/officeart/2005/8/layout/hProcess4"/>
    <dgm:cxn modelId="{FF07A2D0-8ED7-4748-8B9B-911F89C57FA0}" type="presOf" srcId="{1FF961FC-DEAE-4B76-A1C4-9CC3E8BF274A}" destId="{B8E75068-8F80-4A76-BC80-80B0E47292B9}" srcOrd="0" destOrd="0" presId="urn:microsoft.com/office/officeart/2005/8/layout/hProcess4"/>
    <dgm:cxn modelId="{EB5584D2-8647-4C22-8283-E80452AE16A5}" srcId="{C89F6F5F-408C-4DC2-95BC-B5B2F9F7E39E}" destId="{7EC74222-9471-4488-98BA-859DA72FAE7C}" srcOrd="1" destOrd="0" parTransId="{7C880015-B04C-47E7-A8DC-6385A891FD9F}" sibTransId="{92006DB6-4CCC-47F1-BF94-B833CA9426AA}"/>
    <dgm:cxn modelId="{9F5A83DC-AB8C-48D5-A213-AD797562AAB8}" type="presOf" srcId="{F895807E-313A-49DC-8B5A-6F41111A5903}" destId="{CD01D58A-5E4A-4196-A434-A6EBA69E9F7E}" srcOrd="0" destOrd="2" presId="urn:microsoft.com/office/officeart/2005/8/layout/hProcess4"/>
    <dgm:cxn modelId="{FC6542DE-7241-4B79-88A8-F397AAB44312}" type="presOf" srcId="{61891C27-1F3D-40E2-BF7A-5EE3821CE050}" destId="{CD01D58A-5E4A-4196-A434-A6EBA69E9F7E}" srcOrd="0" destOrd="1" presId="urn:microsoft.com/office/officeart/2005/8/layout/hProcess4"/>
    <dgm:cxn modelId="{5A49DEE4-3218-478E-A847-CF8BA803DAA1}" type="presOf" srcId="{4A598D63-3629-43D6-A0D6-6111F80EC3C6}" destId="{B15D1C5E-7BA5-4817-8043-A8F1CD4275B9}" srcOrd="1" destOrd="0" presId="urn:microsoft.com/office/officeart/2005/8/layout/hProcess4"/>
    <dgm:cxn modelId="{B78740E6-0855-489F-87B2-4C5E203CEECF}" type="presOf" srcId="{6FAE2CA2-F5C9-41A9-A027-06D1E1983130}" destId="{E9B7164E-10F2-40BB-AD15-1F100DBFD4F3}" srcOrd="0" destOrd="1" presId="urn:microsoft.com/office/officeart/2005/8/layout/hProcess4"/>
    <dgm:cxn modelId="{BE7611F1-790A-4400-BE56-095BBFD8DF4C}" type="presOf" srcId="{89CDABA5-65D6-4179-AD25-06160D841595}" destId="{B8E75068-8F80-4A76-BC80-80B0E47292B9}" srcOrd="0" destOrd="2" presId="urn:microsoft.com/office/officeart/2005/8/layout/hProcess4"/>
    <dgm:cxn modelId="{2BF51EF7-4F07-4DF0-A6A3-7ECD4027FE8A}" type="presOf" srcId="{1FF961FC-DEAE-4B76-A1C4-9CC3E8BF274A}" destId="{BD77C078-0713-4F94-A3AF-22E7721A3B02}" srcOrd="1" destOrd="0" presId="urn:microsoft.com/office/officeart/2005/8/layout/hProcess4"/>
    <dgm:cxn modelId="{04D4EDFF-61DD-4E65-86E3-D642F162FFC1}" type="presOf" srcId="{92006DB6-4CCC-47F1-BF94-B833CA9426AA}" destId="{780BD49D-99C0-4D25-94DC-73248C5315B9}" srcOrd="0" destOrd="0" presId="urn:microsoft.com/office/officeart/2005/8/layout/hProcess4"/>
    <dgm:cxn modelId="{A94F399C-8E43-4C77-A518-0C787F489ED4}" type="presParOf" srcId="{A5FA49AD-EF2C-48BF-BFBA-B9E1E3F7B689}" destId="{1AFB2940-062B-40C6-A0FE-61AA371F8391}" srcOrd="0" destOrd="0" presId="urn:microsoft.com/office/officeart/2005/8/layout/hProcess4"/>
    <dgm:cxn modelId="{B3A2FC0C-6350-466F-825A-146CEC7DEE54}" type="presParOf" srcId="{A5FA49AD-EF2C-48BF-BFBA-B9E1E3F7B689}" destId="{1AE2DF2C-4CD3-48C4-88E9-0D9EB033542E}" srcOrd="1" destOrd="0" presId="urn:microsoft.com/office/officeart/2005/8/layout/hProcess4"/>
    <dgm:cxn modelId="{04A56DCD-8716-4EC4-BC4E-6AB16CBEEBA0}" type="presParOf" srcId="{A5FA49AD-EF2C-48BF-BFBA-B9E1E3F7B689}" destId="{5A3F1068-E480-4F3A-B058-E9757DCCC424}" srcOrd="2" destOrd="0" presId="urn:microsoft.com/office/officeart/2005/8/layout/hProcess4"/>
    <dgm:cxn modelId="{69A7C451-3E5B-4296-96BE-51AA25057018}" type="presParOf" srcId="{5A3F1068-E480-4F3A-B058-E9757DCCC424}" destId="{5CDC561F-2A90-4D03-B09B-9795490A2FE6}" srcOrd="0" destOrd="0" presId="urn:microsoft.com/office/officeart/2005/8/layout/hProcess4"/>
    <dgm:cxn modelId="{A683B51D-7137-4E75-ADB3-FBA420BBEB57}" type="presParOf" srcId="{5CDC561F-2A90-4D03-B09B-9795490A2FE6}" destId="{22641F44-0F3F-4DF0-9EFF-F4E1AB16F3D5}" srcOrd="0" destOrd="0" presId="urn:microsoft.com/office/officeart/2005/8/layout/hProcess4"/>
    <dgm:cxn modelId="{129D5DDE-2838-4CC6-AA98-6E6A8C1A913B}" type="presParOf" srcId="{5CDC561F-2A90-4D03-B09B-9795490A2FE6}" destId="{B8E75068-8F80-4A76-BC80-80B0E47292B9}" srcOrd="1" destOrd="0" presId="urn:microsoft.com/office/officeart/2005/8/layout/hProcess4"/>
    <dgm:cxn modelId="{A355F768-5032-400B-BF1A-C5E962FA98B2}" type="presParOf" srcId="{5CDC561F-2A90-4D03-B09B-9795490A2FE6}" destId="{BD77C078-0713-4F94-A3AF-22E7721A3B02}" srcOrd="2" destOrd="0" presId="urn:microsoft.com/office/officeart/2005/8/layout/hProcess4"/>
    <dgm:cxn modelId="{F59FAB67-EA52-4D52-9EDE-7AFB9285C8F1}" type="presParOf" srcId="{5CDC561F-2A90-4D03-B09B-9795490A2FE6}" destId="{B1882064-4B15-4D00-A4B2-5C5178F85CA1}" srcOrd="3" destOrd="0" presId="urn:microsoft.com/office/officeart/2005/8/layout/hProcess4"/>
    <dgm:cxn modelId="{6E50465A-24BD-4F33-B4B8-527B70DCAC21}" type="presParOf" srcId="{5CDC561F-2A90-4D03-B09B-9795490A2FE6}" destId="{04EE26F5-F383-4398-8104-626DC9F74D27}" srcOrd="4" destOrd="0" presId="urn:microsoft.com/office/officeart/2005/8/layout/hProcess4"/>
    <dgm:cxn modelId="{5C2C10E0-271D-46FB-B381-D9D73F82B997}" type="presParOf" srcId="{5A3F1068-E480-4F3A-B058-E9757DCCC424}" destId="{87A28F39-9787-4250-BF16-6923CBFB57FD}" srcOrd="1" destOrd="0" presId="urn:microsoft.com/office/officeart/2005/8/layout/hProcess4"/>
    <dgm:cxn modelId="{5A37AD3F-9F05-4D8D-97F4-6BFF1627EECC}" type="presParOf" srcId="{5A3F1068-E480-4F3A-B058-E9757DCCC424}" destId="{81F02C6E-C5E7-408D-8733-EC1D298BD047}" srcOrd="2" destOrd="0" presId="urn:microsoft.com/office/officeart/2005/8/layout/hProcess4"/>
    <dgm:cxn modelId="{86B5E8CA-E204-43F8-93DE-55BB6D19CC71}" type="presParOf" srcId="{81F02C6E-C5E7-408D-8733-EC1D298BD047}" destId="{E852FD60-DB6A-4C94-8143-92E35F4962AE}" srcOrd="0" destOrd="0" presId="urn:microsoft.com/office/officeart/2005/8/layout/hProcess4"/>
    <dgm:cxn modelId="{F6DAB8D8-3E0F-4778-B9DF-7B8026945D97}" type="presParOf" srcId="{81F02C6E-C5E7-408D-8733-EC1D298BD047}" destId="{CD01D58A-5E4A-4196-A434-A6EBA69E9F7E}" srcOrd="1" destOrd="0" presId="urn:microsoft.com/office/officeart/2005/8/layout/hProcess4"/>
    <dgm:cxn modelId="{FC0D6DB5-2524-46A0-BE1E-2AECB0085A1C}" type="presParOf" srcId="{81F02C6E-C5E7-408D-8733-EC1D298BD047}" destId="{B15D1C5E-7BA5-4817-8043-A8F1CD4275B9}" srcOrd="2" destOrd="0" presId="urn:microsoft.com/office/officeart/2005/8/layout/hProcess4"/>
    <dgm:cxn modelId="{ACAEFF65-A711-432D-9A88-811579453026}" type="presParOf" srcId="{81F02C6E-C5E7-408D-8733-EC1D298BD047}" destId="{86ABA205-A726-41D0-84A3-8B70CB282EBD}" srcOrd="3" destOrd="0" presId="urn:microsoft.com/office/officeart/2005/8/layout/hProcess4"/>
    <dgm:cxn modelId="{AEDB4F27-5E46-4896-AF06-47B28039A488}" type="presParOf" srcId="{81F02C6E-C5E7-408D-8733-EC1D298BD047}" destId="{B41F49A9-C8A9-4C73-A838-C4DCE0BA7B7B}" srcOrd="4" destOrd="0" presId="urn:microsoft.com/office/officeart/2005/8/layout/hProcess4"/>
    <dgm:cxn modelId="{CBEA403C-B7DF-459A-BCA3-E85A5D85D64A}" type="presParOf" srcId="{5A3F1068-E480-4F3A-B058-E9757DCCC424}" destId="{780BD49D-99C0-4D25-94DC-73248C5315B9}" srcOrd="3" destOrd="0" presId="urn:microsoft.com/office/officeart/2005/8/layout/hProcess4"/>
    <dgm:cxn modelId="{B9352CD6-1A0A-4C1D-80DF-31D3EF28424E}" type="presParOf" srcId="{5A3F1068-E480-4F3A-B058-E9757DCCC424}" destId="{45C7FD43-29EE-4BF8-8903-C0D902B57354}" srcOrd="4" destOrd="0" presId="urn:microsoft.com/office/officeart/2005/8/layout/hProcess4"/>
    <dgm:cxn modelId="{B9B1E997-2F8F-4422-99EA-6802F5318B4F}" type="presParOf" srcId="{45C7FD43-29EE-4BF8-8903-C0D902B57354}" destId="{98B25A16-F3FF-4189-B6DA-E5764BC6651E}" srcOrd="0" destOrd="0" presId="urn:microsoft.com/office/officeart/2005/8/layout/hProcess4"/>
    <dgm:cxn modelId="{662056CF-2955-443A-AC9F-BC0D3DD34F3D}" type="presParOf" srcId="{45C7FD43-29EE-4BF8-8903-C0D902B57354}" destId="{E9B7164E-10F2-40BB-AD15-1F100DBFD4F3}" srcOrd="1" destOrd="0" presId="urn:microsoft.com/office/officeart/2005/8/layout/hProcess4"/>
    <dgm:cxn modelId="{E19F5444-5823-4E42-B979-BCE05A994B5E}" type="presParOf" srcId="{45C7FD43-29EE-4BF8-8903-C0D902B57354}" destId="{309CC825-794C-4E01-91C4-A1AEB35D4922}" srcOrd="2" destOrd="0" presId="urn:microsoft.com/office/officeart/2005/8/layout/hProcess4"/>
    <dgm:cxn modelId="{5788B9A0-1E47-478A-B62D-CDCB1BC824DF}" type="presParOf" srcId="{45C7FD43-29EE-4BF8-8903-C0D902B57354}" destId="{DC808DB2-B66B-4982-ABFB-583FEAD52F00}" srcOrd="3" destOrd="0" presId="urn:microsoft.com/office/officeart/2005/8/layout/hProcess4"/>
    <dgm:cxn modelId="{09830D75-14B0-4632-B899-B21B58A2354B}" type="presParOf" srcId="{45C7FD43-29EE-4BF8-8903-C0D902B57354}" destId="{256124D5-EE30-404F-BDC8-5C67F2A97A4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29B4B-9E1A-4D4E-8E1F-4A12A49EF3AD}">
      <dsp:nvSpPr>
        <dsp:cNvPr id="0" name=""/>
        <dsp:cNvSpPr/>
      </dsp:nvSpPr>
      <dsp:spPr>
        <a:xfrm>
          <a:off x="495943" y="0"/>
          <a:ext cx="5620694" cy="425919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79D35-EA8E-4FF8-976D-5FA783148413}">
      <dsp:nvSpPr>
        <dsp:cNvPr id="0" name=""/>
        <dsp:cNvSpPr/>
      </dsp:nvSpPr>
      <dsp:spPr>
        <a:xfrm>
          <a:off x="872" y="1277759"/>
          <a:ext cx="2116649" cy="170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Identify</a:t>
          </a:r>
        </a:p>
      </dsp:txBody>
      <dsp:txXfrm>
        <a:off x="84039" y="1360926"/>
        <a:ext cx="1950315" cy="1537344"/>
      </dsp:txXfrm>
    </dsp:sp>
    <dsp:sp modelId="{08BE4250-15E3-4BAB-A924-B83313170EBC}">
      <dsp:nvSpPr>
        <dsp:cNvPr id="0" name=""/>
        <dsp:cNvSpPr/>
      </dsp:nvSpPr>
      <dsp:spPr>
        <a:xfrm>
          <a:off x="2247966" y="1277759"/>
          <a:ext cx="2116649" cy="170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Communicate</a:t>
          </a:r>
        </a:p>
      </dsp:txBody>
      <dsp:txXfrm>
        <a:off x="2331133" y="1360926"/>
        <a:ext cx="1950315" cy="1537344"/>
      </dsp:txXfrm>
    </dsp:sp>
    <dsp:sp modelId="{440F77BA-7ECB-44BB-9045-09CCD05682BC}">
      <dsp:nvSpPr>
        <dsp:cNvPr id="0" name=""/>
        <dsp:cNvSpPr/>
      </dsp:nvSpPr>
      <dsp:spPr>
        <a:xfrm>
          <a:off x="4495059" y="1277759"/>
          <a:ext cx="2116649" cy="170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a:off x="4578226" y="1360926"/>
        <a:ext cx="1950315" cy="1537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5068-8F80-4A76-BC80-80B0E47292B9}">
      <dsp:nvSpPr>
        <dsp:cNvPr id="0" name=""/>
        <dsp:cNvSpPr/>
      </dsp:nvSpPr>
      <dsp:spPr>
        <a:xfrm>
          <a:off x="8" y="1944621"/>
          <a:ext cx="2281312" cy="14679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j-lt"/>
            </a:rPr>
            <a:t>Correctly </a:t>
          </a:r>
          <a:r>
            <a:rPr lang="en-US" sz="1300" kern="1200" dirty="0" err="1">
              <a:latin typeface="+mj-lt"/>
            </a:rPr>
            <a:t>recognise</a:t>
          </a:r>
          <a:r>
            <a:rPr lang="en-US" sz="1300" kern="1200" dirty="0">
              <a:latin typeface="+mj-lt"/>
            </a:rPr>
            <a:t> deviation from normality</a:t>
          </a:r>
        </a:p>
        <a:p>
          <a:pPr marL="114300" lvl="1" indent="-114300" algn="l" defTabSz="577850">
            <a:lnSpc>
              <a:spcPct val="90000"/>
            </a:lnSpc>
            <a:spcBef>
              <a:spcPct val="0"/>
            </a:spcBef>
            <a:spcAft>
              <a:spcPct val="15000"/>
            </a:spcAft>
            <a:buChar char="•"/>
          </a:pPr>
          <a:r>
            <a:rPr lang="en-US" sz="1300" kern="1200" dirty="0">
              <a:latin typeface="+mj-lt"/>
            </a:rPr>
            <a:t>Appreciation of risk factors</a:t>
          </a:r>
        </a:p>
        <a:p>
          <a:pPr marL="114300" lvl="1" indent="-114300" algn="l" defTabSz="577850">
            <a:lnSpc>
              <a:spcPct val="90000"/>
            </a:lnSpc>
            <a:spcBef>
              <a:spcPct val="0"/>
            </a:spcBef>
            <a:spcAft>
              <a:spcPct val="15000"/>
            </a:spcAft>
            <a:buChar char="•"/>
          </a:pPr>
          <a:r>
            <a:rPr lang="en-US" sz="1300" kern="1200" dirty="0">
              <a:latin typeface="+mj-lt"/>
            </a:rPr>
            <a:t>Be aware of when you are escalating</a:t>
          </a:r>
        </a:p>
      </dsp:txBody>
      <dsp:txXfrm>
        <a:off x="33790" y="1978403"/>
        <a:ext cx="2213748" cy="1085827"/>
      </dsp:txXfrm>
    </dsp:sp>
    <dsp:sp modelId="{87A28F39-9787-4250-BF16-6923CBFB57FD}">
      <dsp:nvSpPr>
        <dsp:cNvPr id="0" name=""/>
        <dsp:cNvSpPr/>
      </dsp:nvSpPr>
      <dsp:spPr>
        <a:xfrm rot="20918327">
          <a:off x="1430923" y="2420341"/>
          <a:ext cx="2375241" cy="2375241"/>
        </a:xfrm>
        <a:prstGeom prst="leftCircularArrow">
          <a:avLst>
            <a:gd name="adj1" fmla="val 2350"/>
            <a:gd name="adj2" fmla="val 283817"/>
            <a:gd name="adj3" fmla="val 3137110"/>
            <a:gd name="adj4" fmla="val 10102272"/>
            <a:gd name="adj5" fmla="val 27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882064-4B15-4D00-A4B2-5C5178F85CA1}">
      <dsp:nvSpPr>
        <dsp:cNvPr id="0" name=""/>
        <dsp:cNvSpPr/>
      </dsp:nvSpPr>
      <dsp:spPr>
        <a:xfrm>
          <a:off x="504056" y="3178518"/>
          <a:ext cx="2027833" cy="806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Identify</a:t>
          </a:r>
        </a:p>
      </dsp:txBody>
      <dsp:txXfrm>
        <a:off x="527675" y="3202137"/>
        <a:ext cx="1980595" cy="759164"/>
      </dsp:txXfrm>
    </dsp:sp>
    <dsp:sp modelId="{CD01D58A-5E4A-4196-A434-A6EBA69E9F7E}">
      <dsp:nvSpPr>
        <dsp:cNvPr id="0" name=""/>
        <dsp:cNvSpPr/>
      </dsp:nvSpPr>
      <dsp:spPr>
        <a:xfrm>
          <a:off x="2736312" y="2304666"/>
          <a:ext cx="2281312" cy="18816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j-lt"/>
            </a:rPr>
            <a:t>Closed loop structured communication</a:t>
          </a:r>
        </a:p>
        <a:p>
          <a:pPr marL="114300" lvl="1" indent="-114300" algn="l" defTabSz="577850">
            <a:lnSpc>
              <a:spcPct val="90000"/>
            </a:lnSpc>
            <a:spcBef>
              <a:spcPct val="0"/>
            </a:spcBef>
            <a:spcAft>
              <a:spcPct val="15000"/>
            </a:spcAft>
            <a:buChar char="•"/>
          </a:pPr>
          <a:r>
            <a:rPr lang="en-US" sz="1300" kern="1200" dirty="0">
              <a:latin typeface="+mj-lt"/>
            </a:rPr>
            <a:t>Flattened MDT hierarchy</a:t>
          </a:r>
        </a:p>
        <a:p>
          <a:pPr marL="114300" lvl="1" indent="-114300" algn="l" defTabSz="577850">
            <a:lnSpc>
              <a:spcPct val="90000"/>
            </a:lnSpc>
            <a:spcBef>
              <a:spcPct val="0"/>
            </a:spcBef>
            <a:spcAft>
              <a:spcPct val="15000"/>
            </a:spcAft>
            <a:buChar char="•"/>
          </a:pPr>
          <a:r>
            <a:rPr lang="en-US" sz="1300" kern="1200" dirty="0">
              <a:latin typeface="+mj-lt"/>
            </a:rPr>
            <a:t>Assertive escalation / receptive action </a:t>
          </a:r>
        </a:p>
      </dsp:txBody>
      <dsp:txXfrm>
        <a:off x="2779613" y="2751168"/>
        <a:ext cx="2194710" cy="1391802"/>
      </dsp:txXfrm>
    </dsp:sp>
    <dsp:sp modelId="{780BD49D-99C0-4D25-94DC-73248C5315B9}">
      <dsp:nvSpPr>
        <dsp:cNvPr id="0" name=""/>
        <dsp:cNvSpPr/>
      </dsp:nvSpPr>
      <dsp:spPr>
        <a:xfrm rot="998080">
          <a:off x="4126076" y="1132589"/>
          <a:ext cx="2632192" cy="2632192"/>
        </a:xfrm>
        <a:prstGeom prst="circularArrow">
          <a:avLst>
            <a:gd name="adj1" fmla="val 2121"/>
            <a:gd name="adj2" fmla="val 254763"/>
            <a:gd name="adj3" fmla="val 19266468"/>
            <a:gd name="adj4" fmla="val 12272252"/>
            <a:gd name="adj5" fmla="val 247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BA205-A726-41D0-84A3-8B70CB282EBD}">
      <dsp:nvSpPr>
        <dsp:cNvPr id="0" name=""/>
        <dsp:cNvSpPr/>
      </dsp:nvSpPr>
      <dsp:spPr>
        <a:xfrm>
          <a:off x="3312374" y="1791205"/>
          <a:ext cx="2027833" cy="806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Communicate</a:t>
          </a:r>
        </a:p>
      </dsp:txBody>
      <dsp:txXfrm>
        <a:off x="3335993" y="1814824"/>
        <a:ext cx="1980595" cy="759164"/>
      </dsp:txXfrm>
    </dsp:sp>
    <dsp:sp modelId="{E9B7164E-10F2-40BB-AD15-1F100DBFD4F3}">
      <dsp:nvSpPr>
        <dsp:cNvPr id="0" name=""/>
        <dsp:cNvSpPr/>
      </dsp:nvSpPr>
      <dsp:spPr>
        <a:xfrm>
          <a:off x="5601647" y="2276874"/>
          <a:ext cx="2281312" cy="1323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j-lt"/>
            </a:rPr>
            <a:t>Appropriate response and speed </a:t>
          </a:r>
        </a:p>
        <a:p>
          <a:pPr marL="114300" lvl="1" indent="-114300" algn="l" defTabSz="577850">
            <a:lnSpc>
              <a:spcPct val="90000"/>
            </a:lnSpc>
            <a:spcBef>
              <a:spcPct val="0"/>
            </a:spcBef>
            <a:spcAft>
              <a:spcPct val="15000"/>
            </a:spcAft>
            <a:buChar char="•"/>
          </a:pPr>
          <a:r>
            <a:rPr lang="en-US" sz="1300" kern="1200" dirty="0">
              <a:latin typeface="+mj-lt"/>
            </a:rPr>
            <a:t>Infrastructure – staff / theatres available</a:t>
          </a:r>
        </a:p>
      </dsp:txBody>
      <dsp:txXfrm>
        <a:off x="5632114" y="2307341"/>
        <a:ext cx="2220378" cy="979300"/>
      </dsp:txXfrm>
    </dsp:sp>
    <dsp:sp modelId="{DC808DB2-B66B-4982-ABFB-583FEAD52F00}">
      <dsp:nvSpPr>
        <dsp:cNvPr id="0" name=""/>
        <dsp:cNvSpPr/>
      </dsp:nvSpPr>
      <dsp:spPr>
        <a:xfrm>
          <a:off x="6108606" y="3476444"/>
          <a:ext cx="2027833" cy="806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Act</a:t>
          </a:r>
        </a:p>
      </dsp:txBody>
      <dsp:txXfrm>
        <a:off x="6132225" y="3500063"/>
        <a:ext cx="1980595" cy="7591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C6D48-AAD2-844B-9A6A-AF230426C2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E4A5F50-05BE-0F4C-8FFF-C64653A096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charset="0"/>
                <a:ea typeface="ＭＳ Ｐゴシック" charset="-128"/>
              </a:defRPr>
            </a:lvl1pPr>
          </a:lstStyle>
          <a:p>
            <a:pPr>
              <a:defRPr/>
            </a:pPr>
            <a:fld id="{9049ECD9-C637-954D-8E2F-63DC2ACA8350}" type="datetimeFigureOut">
              <a:rPr lang="en-US"/>
              <a:pPr>
                <a:defRPr/>
              </a:pPr>
              <a:t>3/24/22</a:t>
            </a:fld>
            <a:endParaRPr lang="en-US"/>
          </a:p>
        </p:txBody>
      </p:sp>
      <p:sp>
        <p:nvSpPr>
          <p:cNvPr id="4" name="Footer Placeholder 3">
            <a:extLst>
              <a:ext uri="{FF2B5EF4-FFF2-40B4-BE49-F238E27FC236}">
                <a16:creationId xmlns:a16="http://schemas.microsoft.com/office/drawing/2014/main" id="{AD4A9DE8-1640-3546-961C-DD471A8A93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BA7A601F-66E5-5846-A955-E6468297BD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atin typeface="Arial" charset="0"/>
                <a:ea typeface="ＭＳ Ｐゴシック" charset="-128"/>
              </a:defRPr>
            </a:lvl1pPr>
          </a:lstStyle>
          <a:p>
            <a:pPr>
              <a:defRPr/>
            </a:pPr>
            <a:fld id="{50290CA8-3B5E-D040-998E-A9508771D87A}" type="slidenum">
              <a:rPr lang="en-US"/>
              <a:pPr>
                <a:defRPr/>
              </a:pPr>
              <a:t>‹#›</a:t>
            </a:fld>
            <a:endParaRPr lang="en-US"/>
          </a:p>
        </p:txBody>
      </p:sp>
    </p:spTree>
    <p:extLst>
      <p:ext uri="{BB962C8B-B14F-4D97-AF65-F5344CB8AC3E}">
        <p14:creationId xmlns:p14="http://schemas.microsoft.com/office/powerpoint/2010/main" val="1505360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21D6C-8276-154F-844A-743ED9A853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A57BA84-E8DB-BE4C-92D6-21F7C2614F8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ea typeface="ＭＳ Ｐゴシック" charset="-128"/>
              </a:defRPr>
            </a:lvl1pPr>
          </a:lstStyle>
          <a:p>
            <a:pPr>
              <a:defRPr/>
            </a:pPr>
            <a:fld id="{9C592ADC-93B0-0745-A65E-861B5134E730}" type="datetimeFigureOut">
              <a:rPr lang="en-US" altLang="en-US"/>
              <a:pPr>
                <a:defRPr/>
              </a:pPr>
              <a:t>3/24/22</a:t>
            </a:fld>
            <a:endParaRPr lang="en-GB" altLang="en-US"/>
          </a:p>
        </p:txBody>
      </p:sp>
      <p:sp>
        <p:nvSpPr>
          <p:cNvPr id="4" name="Slide Image Placeholder 3">
            <a:extLst>
              <a:ext uri="{FF2B5EF4-FFF2-40B4-BE49-F238E27FC236}">
                <a16:creationId xmlns:a16="http://schemas.microsoft.com/office/drawing/2014/main" id="{2ACF8323-A1C8-5640-B9D5-32A52755675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81A4D56-7462-3E4F-BB00-9D66D4F72A3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36B1ECC-12A1-8144-8D9C-C25B8F5A224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E69CE69D-0A1A-4844-9C2B-3E89CEF7ED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ea typeface="ＭＳ Ｐゴシック" charset="-128"/>
              </a:defRPr>
            </a:lvl1pPr>
          </a:lstStyle>
          <a:p>
            <a:pPr>
              <a:defRPr/>
            </a:pPr>
            <a:fld id="{B83A0A96-EBEE-3545-84A4-FCB079CFCE5A}" type="slidenum">
              <a:rPr lang="en-GB" altLang="en-US"/>
              <a:pPr>
                <a:defRPr/>
              </a:pPr>
              <a:t>‹#›</a:t>
            </a:fld>
            <a:endParaRPr lang="en-GB" altLang="en-US"/>
          </a:p>
        </p:txBody>
      </p:sp>
    </p:spTree>
    <p:extLst>
      <p:ext uri="{BB962C8B-B14F-4D97-AF65-F5344CB8AC3E}">
        <p14:creationId xmlns:p14="http://schemas.microsoft.com/office/powerpoint/2010/main" val="1944252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B7E8A-D434-482C-A687-2D4F40B37B0B}" type="slidenum">
              <a:rPr lang="en-GB" smtClean="0"/>
              <a:t>1</a:t>
            </a:fld>
            <a:endParaRPr lang="en-GB"/>
          </a:p>
        </p:txBody>
      </p:sp>
    </p:spTree>
    <p:extLst>
      <p:ext uri="{BB962C8B-B14F-4D97-AF65-F5344CB8AC3E}">
        <p14:creationId xmlns:p14="http://schemas.microsoft.com/office/powerpoint/2010/main" val="3841991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01B020-1E91-4206-994C-F870C0D36DF0}" type="slidenum">
              <a:rPr lang="en-GB" smtClean="0"/>
              <a:pPr/>
              <a:t>16</a:t>
            </a:fld>
            <a:endParaRPr lang="en-GB"/>
          </a:p>
        </p:txBody>
      </p:sp>
    </p:spTree>
    <p:extLst>
      <p:ext uri="{BB962C8B-B14F-4D97-AF65-F5344CB8AC3E}">
        <p14:creationId xmlns:p14="http://schemas.microsoft.com/office/powerpoint/2010/main" val="5306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lvl="1" indent="0">
              <a:buNone/>
            </a:pPr>
            <a:r>
              <a:rPr lang="en-GB" sz="1900" dirty="0">
                <a:latin typeface="Calibri" pitchFamily="34" charset="0"/>
                <a:cs typeface="Calibri" pitchFamily="34" charset="0"/>
              </a:rPr>
              <a:t>Having the same approach that opens up the opportunity for shared learning is fundamental to improving safety. It is important that work in an environment where safe healthy challenge in the norm, where we all feel psychologically safe and that we work towards  developing shared mental models. </a:t>
            </a:r>
          </a:p>
          <a:p>
            <a:pPr marL="365760" lvl="1" indent="0">
              <a:buNone/>
            </a:pPr>
            <a:endParaRPr lang="en-GB" sz="1900" dirty="0">
              <a:latin typeface="Calibri" pitchFamily="34" charset="0"/>
              <a:cs typeface="Calibri" pitchFamily="34" charset="0"/>
            </a:endParaRPr>
          </a:p>
          <a:p>
            <a:pPr marL="365760" lvl="1" indent="0">
              <a:buNone/>
            </a:pPr>
            <a:r>
              <a:rPr lang="en-GB" sz="1900">
                <a:latin typeface="Calibri" pitchFamily="34" charset="0"/>
                <a:cs typeface="Calibri" pitchFamily="34" charset="0"/>
              </a:rPr>
              <a:t>This approach may support effective decision-making care planning, promote shared learning and escalation of concerns</a:t>
            </a:r>
            <a:endParaRPr lang="en-GB"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D001B020-1E91-4206-994C-F870C0D36DF0}" type="slidenum">
              <a:rPr lang="en-GB" smtClean="0"/>
              <a:pPr/>
              <a:t>18</a:t>
            </a:fld>
            <a:endParaRPr lang="en-GB"/>
          </a:p>
        </p:txBody>
      </p:sp>
    </p:spTree>
    <p:extLst>
      <p:ext uri="{BB962C8B-B14F-4D97-AF65-F5344CB8AC3E}">
        <p14:creationId xmlns:p14="http://schemas.microsoft.com/office/powerpoint/2010/main" val="286842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Fresh eyes is</a:t>
            </a:r>
            <a:r>
              <a:rPr lang="en-GB" baseline="0" dirty="0"/>
              <a:t> a safety intervention designed to keep us all safe – double checking …. We do it with drugs/CD’s and in so many other areas of our lives so we avoid/reduce potential for mistakes</a:t>
            </a:r>
            <a:endParaRPr lang="en-GB" dirty="0"/>
          </a:p>
        </p:txBody>
      </p:sp>
      <p:sp>
        <p:nvSpPr>
          <p:cNvPr id="4" name="Slide Number Placeholder 3"/>
          <p:cNvSpPr>
            <a:spLocks noGrp="1"/>
          </p:cNvSpPr>
          <p:nvPr>
            <p:ph type="sldNum" sz="quarter" idx="10"/>
          </p:nvPr>
        </p:nvSpPr>
        <p:spPr/>
        <p:txBody>
          <a:bodyPr/>
          <a:lstStyle/>
          <a:p>
            <a:fld id="{D001B020-1E91-4206-994C-F870C0D36DF0}" type="slidenum">
              <a:rPr lang="en-GB" smtClean="0"/>
              <a:pPr/>
              <a:t>19</a:t>
            </a:fld>
            <a:endParaRPr lang="en-GB"/>
          </a:p>
        </p:txBody>
      </p:sp>
    </p:spTree>
    <p:extLst>
      <p:ext uri="{BB962C8B-B14F-4D97-AF65-F5344CB8AC3E}">
        <p14:creationId xmlns:p14="http://schemas.microsoft.com/office/powerpoint/2010/main" val="268847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01B020-1E91-4206-994C-F870C0D36DF0}" type="slidenum">
              <a:rPr lang="en-GB" smtClean="0"/>
              <a:pPr/>
              <a:t>20</a:t>
            </a:fld>
            <a:endParaRPr lang="en-GB"/>
          </a:p>
        </p:txBody>
      </p:sp>
    </p:spTree>
    <p:extLst>
      <p:ext uri="{BB962C8B-B14F-4D97-AF65-F5344CB8AC3E}">
        <p14:creationId xmlns:p14="http://schemas.microsoft.com/office/powerpoint/2010/main" val="93106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3A0A96-EBEE-3545-84A4-FCB079CFCE5A}" type="slidenum">
              <a:rPr lang="en-GB" altLang="en-US" smtClean="0"/>
              <a:pPr>
                <a:defRPr/>
              </a:pPr>
              <a:t>23</a:t>
            </a:fld>
            <a:endParaRPr lang="en-GB" altLang="en-US"/>
          </a:p>
        </p:txBody>
      </p:sp>
    </p:spTree>
    <p:extLst>
      <p:ext uri="{BB962C8B-B14F-4D97-AF65-F5344CB8AC3E}">
        <p14:creationId xmlns:p14="http://schemas.microsoft.com/office/powerpoint/2010/main" val="17788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01B020-1E91-4206-994C-F870C0D36DF0}" type="slidenum">
              <a:rPr lang="en-GB" smtClean="0"/>
              <a:pPr/>
              <a:t>26</a:t>
            </a:fld>
            <a:endParaRPr lang="en-GB"/>
          </a:p>
        </p:txBody>
      </p:sp>
    </p:spTree>
    <p:extLst>
      <p:ext uri="{BB962C8B-B14F-4D97-AF65-F5344CB8AC3E}">
        <p14:creationId xmlns:p14="http://schemas.microsoft.com/office/powerpoint/2010/main" val="137140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01B020-1E91-4206-994C-F870C0D36DF0}" type="slidenum">
              <a:rPr lang="en-GB" smtClean="0"/>
              <a:pPr/>
              <a:t>27</a:t>
            </a:fld>
            <a:endParaRPr lang="en-GB"/>
          </a:p>
        </p:txBody>
      </p:sp>
    </p:spTree>
    <p:extLst>
      <p:ext uri="{BB962C8B-B14F-4D97-AF65-F5344CB8AC3E}">
        <p14:creationId xmlns:p14="http://schemas.microsoft.com/office/powerpoint/2010/main" val="23902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01B020-1E91-4206-994C-F870C0D36DF0}" type="slidenum">
              <a:rPr lang="en-GB" smtClean="0"/>
              <a:pPr/>
              <a:t>3</a:t>
            </a:fld>
            <a:endParaRPr lang="en-GB"/>
          </a:p>
        </p:txBody>
      </p:sp>
    </p:spTree>
    <p:extLst>
      <p:ext uri="{BB962C8B-B14F-4D97-AF65-F5344CB8AC3E}">
        <p14:creationId xmlns:p14="http://schemas.microsoft.com/office/powerpoint/2010/main" val="357951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expanded</a:t>
            </a:r>
            <a:r>
              <a:rPr lang="en-GB" baseline="0" dirty="0"/>
              <a:t> upon in the next slide. Very briefly go through the need to recognise a problem, make sure that the correct person is informed, then an appropriate response or action is obtained</a:t>
            </a:r>
          </a:p>
        </p:txBody>
      </p:sp>
      <p:sp>
        <p:nvSpPr>
          <p:cNvPr id="4" name="Slide Number Placeholder 3"/>
          <p:cNvSpPr>
            <a:spLocks noGrp="1"/>
          </p:cNvSpPr>
          <p:nvPr>
            <p:ph type="sldNum" sz="quarter" idx="10"/>
          </p:nvPr>
        </p:nvSpPr>
        <p:spPr/>
        <p:txBody>
          <a:bodyPr/>
          <a:lstStyle/>
          <a:p>
            <a:pPr>
              <a:defRPr/>
            </a:pPr>
            <a:fld id="{B83A0A96-EBEE-3545-84A4-FCB079CFCE5A}" type="slidenum">
              <a:rPr lang="en-GB" altLang="en-US" smtClean="0"/>
              <a:pPr>
                <a:defRPr/>
              </a:pPr>
              <a:t>4</a:t>
            </a:fld>
            <a:endParaRPr lang="en-GB" altLang="en-US"/>
          </a:p>
        </p:txBody>
      </p:sp>
    </p:spTree>
    <p:extLst>
      <p:ext uri="{BB962C8B-B14F-4D97-AF65-F5344CB8AC3E}">
        <p14:creationId xmlns:p14="http://schemas.microsoft.com/office/powerpoint/2010/main" val="390280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3 basic steps</a:t>
            </a:r>
            <a:r>
              <a:rPr lang="en-GB" baseline="0" dirty="0"/>
              <a:t> and preconditions that have to happen in effective clinical escalation:</a:t>
            </a:r>
          </a:p>
          <a:p>
            <a:endParaRPr lang="en-GB" baseline="0" dirty="0"/>
          </a:p>
          <a:p>
            <a:pPr marL="171450" indent="-171450">
              <a:buFont typeface="Arial" panose="020B0604020202020204" pitchFamily="34" charset="0"/>
              <a:buChar char="•"/>
            </a:pPr>
            <a:r>
              <a:rPr lang="en-GB" b="1" baseline="0" dirty="0"/>
              <a:t>Identify</a:t>
            </a:r>
            <a:r>
              <a:rPr lang="en-GB" baseline="0" dirty="0"/>
              <a:t> – that there is a clinical problem/deterioration </a:t>
            </a:r>
          </a:p>
          <a:p>
            <a:pPr marL="171450" indent="-171450">
              <a:buFont typeface="Arial" panose="020B0604020202020204" pitchFamily="34" charset="0"/>
              <a:buChar char="•"/>
            </a:pPr>
            <a:r>
              <a:rPr lang="en-GB" b="1" baseline="0" dirty="0"/>
              <a:t>Communicate</a:t>
            </a:r>
            <a:r>
              <a:rPr lang="en-GB" baseline="0" dirty="0"/>
              <a:t> – escalation the concern</a:t>
            </a:r>
          </a:p>
          <a:p>
            <a:pPr marL="171450" indent="-171450">
              <a:buFont typeface="Arial" panose="020B0604020202020204" pitchFamily="34" charset="0"/>
              <a:buChar char="•"/>
            </a:pPr>
            <a:r>
              <a:rPr lang="en-GB" b="1" baseline="0" dirty="0"/>
              <a:t>Act</a:t>
            </a:r>
            <a:r>
              <a:rPr lang="en-GB" baseline="0" dirty="0"/>
              <a:t> – get the appropriate response in the right time</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Anything else?</a:t>
            </a:r>
          </a:p>
          <a:p>
            <a:pPr marL="171450" indent="-171450">
              <a:buFont typeface="Arial" panose="020B0604020202020204" pitchFamily="34" charset="0"/>
              <a:buChar char="•"/>
            </a:pPr>
            <a:r>
              <a:rPr lang="en-GB" baseline="0" dirty="0"/>
              <a:t>Intrinsic factors – confidence, motivation, competence</a:t>
            </a:r>
          </a:p>
          <a:p>
            <a:pPr marL="171450" indent="-171450">
              <a:buFont typeface="Arial" panose="020B0604020202020204" pitchFamily="34" charset="0"/>
              <a:buChar char="•"/>
            </a:pPr>
            <a:r>
              <a:rPr lang="en-GB" baseline="0" dirty="0" err="1"/>
              <a:t>Extrinisic</a:t>
            </a:r>
            <a:r>
              <a:rPr lang="en-GB" baseline="0" dirty="0"/>
              <a:t> factors </a:t>
            </a:r>
          </a:p>
          <a:p>
            <a:pPr marL="171450" indent="-171450">
              <a:buFont typeface="Arial" panose="020B0604020202020204" pitchFamily="34" charset="0"/>
              <a:buChar char="•"/>
            </a:pPr>
            <a:r>
              <a:rPr lang="en-GB" baseline="0" dirty="0"/>
              <a:t>Environment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A5FB7E8A-D434-482C-A687-2D4F40B37B0B}" type="slidenum">
              <a:rPr lang="en-GB" smtClean="0"/>
              <a:t>5</a:t>
            </a:fld>
            <a:endParaRPr lang="en-GB"/>
          </a:p>
        </p:txBody>
      </p:sp>
    </p:spTree>
    <p:extLst>
      <p:ext uri="{BB962C8B-B14F-4D97-AF65-F5344CB8AC3E}">
        <p14:creationId xmlns:p14="http://schemas.microsoft.com/office/powerpoint/2010/main" val="3888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a:t>Understanding the problem. Where</a:t>
            </a:r>
            <a:r>
              <a:rPr lang="en-GB" baseline="0" dirty="0"/>
              <a:t> are we now, How can we improve?</a:t>
            </a:r>
          </a:p>
          <a:p>
            <a:endParaRPr lang="en-GB" sz="800" kern="1200" baseline="0" dirty="0">
              <a:solidFill>
                <a:schemeClr val="tx1"/>
              </a:solidFill>
              <a:latin typeface="+mn-lt"/>
              <a:ea typeface="+mn-ea"/>
              <a:cs typeface="+mn-cs"/>
            </a:endParaRPr>
          </a:p>
          <a:p>
            <a:r>
              <a:rPr lang="en-GB" sz="800" b="1" u="sng" kern="1200" dirty="0">
                <a:solidFill>
                  <a:schemeClr val="tx1"/>
                </a:solidFill>
                <a:latin typeface="+mn-lt"/>
                <a:ea typeface="+mn-ea"/>
                <a:cs typeface="+mn-cs"/>
              </a:rPr>
              <a:t>Where are we now:</a:t>
            </a:r>
          </a:p>
          <a:p>
            <a:endParaRPr lang="en-GB" sz="800" kern="1200" dirty="0">
              <a:solidFill>
                <a:schemeClr val="tx1"/>
              </a:solidFill>
              <a:latin typeface="+mn-lt"/>
              <a:ea typeface="+mn-ea"/>
              <a:cs typeface="+mn-cs"/>
            </a:endParaRPr>
          </a:p>
          <a:p>
            <a:r>
              <a:rPr lang="en-GB" sz="800" b="1" i="1" kern="1200" dirty="0">
                <a:solidFill>
                  <a:schemeClr val="tx1"/>
                </a:solidFill>
                <a:latin typeface="+mn-lt"/>
                <a:ea typeface="+mn-ea"/>
                <a:cs typeface="+mn-cs"/>
              </a:rPr>
              <a:t>National learning </a:t>
            </a:r>
            <a:r>
              <a:rPr lang="en-GB" sz="800" kern="1200" dirty="0">
                <a:solidFill>
                  <a:schemeClr val="tx1"/>
                </a:solidFill>
                <a:latin typeface="+mn-lt"/>
                <a:ea typeface="+mn-ea"/>
                <a:cs typeface="+mn-cs"/>
              </a:rPr>
              <a:t>- from EBC progress report 2019 offer</a:t>
            </a:r>
            <a:r>
              <a:rPr lang="en-GB" sz="800" kern="1200" baseline="0" dirty="0">
                <a:solidFill>
                  <a:schemeClr val="tx1"/>
                </a:solidFill>
                <a:latin typeface="+mn-lt"/>
                <a:ea typeface="+mn-ea"/>
                <a:cs typeface="+mn-cs"/>
              </a:rPr>
              <a:t> us some facts around where we can improve.</a:t>
            </a:r>
          </a:p>
          <a:p>
            <a:endParaRPr lang="en-GB" sz="800" kern="1200" dirty="0">
              <a:solidFill>
                <a:schemeClr val="tx1"/>
              </a:solidFill>
              <a:latin typeface="+mn-lt"/>
              <a:ea typeface="+mn-ea"/>
              <a:cs typeface="+mn-cs"/>
            </a:endParaRPr>
          </a:p>
          <a:p>
            <a:endParaRPr lang="en-GB" baseline="0" dirty="0"/>
          </a:p>
          <a:p>
            <a:r>
              <a:rPr lang="en-GB" b="1" u="sng" baseline="0" dirty="0"/>
              <a:t>How can we improve? That is the million $ question!</a:t>
            </a:r>
          </a:p>
          <a:p>
            <a:r>
              <a:rPr lang="en-GB" baseline="0" dirty="0"/>
              <a:t>Reflecting on national and local learning – there is still lots we can do. Perfection is an illusion and unachievable, but we have highlighted areas to focus our energy as part of our commitment to always improving. </a:t>
            </a:r>
          </a:p>
          <a:p>
            <a:endParaRPr lang="en-GB" baseline="0" dirty="0"/>
          </a:p>
          <a:p>
            <a:endParaRPr lang="en-GB" baseline="0" dirty="0"/>
          </a:p>
          <a:p>
            <a:r>
              <a:rPr lang="en-GB" baseline="0" dirty="0"/>
              <a:t>The challenge for us all can be about ‘what we learnt and how we implement practice changes or break habit from what we do’ – when it is busy/our brains are overloaded we often resort to habit.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5FB7E8A-D434-482C-A687-2D4F40B37B0B}" type="slidenum">
              <a:rPr lang="en-GB" smtClean="0"/>
              <a:t>6</a:t>
            </a:fld>
            <a:endParaRPr lang="en-GB"/>
          </a:p>
        </p:txBody>
      </p:sp>
    </p:spTree>
    <p:extLst>
      <p:ext uri="{BB962C8B-B14F-4D97-AF65-F5344CB8AC3E}">
        <p14:creationId xmlns:p14="http://schemas.microsoft.com/office/powerpoint/2010/main" val="384246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B7E8A-D434-482C-A687-2D4F40B37B0B}" type="slidenum">
              <a:rPr lang="en-GB" smtClean="0"/>
              <a:t>12</a:t>
            </a:fld>
            <a:endParaRPr lang="en-GB"/>
          </a:p>
        </p:txBody>
      </p:sp>
    </p:spTree>
    <p:extLst>
      <p:ext uri="{BB962C8B-B14F-4D97-AF65-F5344CB8AC3E}">
        <p14:creationId xmlns:p14="http://schemas.microsoft.com/office/powerpoint/2010/main" val="74762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FB7E8A-D434-482C-A687-2D4F40B37B0B}" type="slidenum">
              <a:rPr lang="en-GB" smtClean="0"/>
              <a:t>13</a:t>
            </a:fld>
            <a:endParaRPr lang="en-GB"/>
          </a:p>
        </p:txBody>
      </p:sp>
    </p:spTree>
    <p:extLst>
      <p:ext uri="{BB962C8B-B14F-4D97-AF65-F5344CB8AC3E}">
        <p14:creationId xmlns:p14="http://schemas.microsoft.com/office/powerpoint/2010/main" val="282925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Show a CTG, last baseline 130bpm – and ask staff in pairs to fresh eyes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Classify but not worried about their classification. Instead we will focus and</a:t>
            </a:r>
            <a:r>
              <a:rPr lang="en-GB" baseline="0" dirty="0"/>
              <a:t> r</a:t>
            </a:r>
            <a:r>
              <a:rPr lang="en-GB" dirty="0"/>
              <a:t>eflect on how you did this/what your conversation looked like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001B020-1E91-4206-994C-F870C0D36DF0}" type="slidenum">
              <a:rPr lang="en-GB" smtClean="0"/>
              <a:pPr/>
              <a:t>14</a:t>
            </a:fld>
            <a:endParaRPr lang="en-GB"/>
          </a:p>
        </p:txBody>
      </p:sp>
    </p:spTree>
    <p:extLst>
      <p:ext uri="{BB962C8B-B14F-4D97-AF65-F5344CB8AC3E}">
        <p14:creationId xmlns:p14="http://schemas.microsoft.com/office/powerpoint/2010/main" val="103652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01B020-1E91-4206-994C-F870C0D36DF0}" type="slidenum">
              <a:rPr lang="en-GB" smtClean="0"/>
              <a:pPr/>
              <a:t>15</a:t>
            </a:fld>
            <a:endParaRPr lang="en-GB"/>
          </a:p>
        </p:txBody>
      </p:sp>
    </p:spTree>
    <p:extLst>
      <p:ext uri="{BB962C8B-B14F-4D97-AF65-F5344CB8AC3E}">
        <p14:creationId xmlns:p14="http://schemas.microsoft.com/office/powerpoint/2010/main" val="335727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AA35B0B2-E94D-8E4F-B020-AD11715429A6}" type="datetimeFigureOut">
              <a:rPr lang="en-US" altLang="en-US" smtClean="0"/>
              <a:pPr>
                <a:defRPr/>
              </a:pPr>
              <a:t>3/24/22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9038893-2384-0244-9A6A-0F9F19B7AD31}" type="slidenum">
              <a:rPr lang="en-GB" altLang="en-US" smtClean="0"/>
              <a:pPr>
                <a:defRPr/>
              </a:pPr>
              <a:t>‹#›</a:t>
            </a:fld>
            <a:endParaRPr lang="en-GB" altLang="en-US"/>
          </a:p>
        </p:txBody>
      </p:sp>
    </p:spTree>
    <p:extLst>
      <p:ext uri="{BB962C8B-B14F-4D97-AF65-F5344CB8AC3E}">
        <p14:creationId xmlns:p14="http://schemas.microsoft.com/office/powerpoint/2010/main" val="148129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DDD44640-3420-A845-9DDB-6F26FA51F89E}" type="datetimeFigureOut">
              <a:rPr lang="en-US" altLang="en-US" smtClean="0"/>
              <a:pPr>
                <a:defRPr/>
              </a:pPr>
              <a:t>3/24/22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139FBCD-F004-244D-863C-EB099FAFC3F5}" type="slidenum">
              <a:rPr lang="en-GB" altLang="en-US" smtClean="0"/>
              <a:pPr>
                <a:defRPr/>
              </a:pPr>
              <a:t>‹#›</a:t>
            </a:fld>
            <a:endParaRPr lang="en-GB" altLang="en-US"/>
          </a:p>
        </p:txBody>
      </p:sp>
    </p:spTree>
    <p:extLst>
      <p:ext uri="{BB962C8B-B14F-4D97-AF65-F5344CB8AC3E}">
        <p14:creationId xmlns:p14="http://schemas.microsoft.com/office/powerpoint/2010/main" val="336398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CCD96C25-BA1C-AE45-BC32-83151541BD74}" type="datetimeFigureOut">
              <a:rPr lang="en-US" altLang="en-US" smtClean="0"/>
              <a:pPr>
                <a:defRPr/>
              </a:pPr>
              <a:t>3/24/22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E11885D-819B-324E-971D-B8EF53F68B1F}" type="slidenum">
              <a:rPr lang="en-GB" altLang="en-US" smtClean="0"/>
              <a:pPr>
                <a:defRPr/>
              </a:pPr>
              <a:t>‹#›</a:t>
            </a:fld>
            <a:endParaRPr lang="en-GB" altLang="en-US"/>
          </a:p>
        </p:txBody>
      </p:sp>
    </p:spTree>
    <p:extLst>
      <p:ext uri="{BB962C8B-B14F-4D97-AF65-F5344CB8AC3E}">
        <p14:creationId xmlns:p14="http://schemas.microsoft.com/office/powerpoint/2010/main" val="41286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8F7CAB4-74D8-9548-855B-388B01F3F291}" type="datetimeFigureOut">
              <a:rPr lang="en-US" altLang="en-US" smtClean="0"/>
              <a:pPr>
                <a:defRPr/>
              </a:pPr>
              <a:t>3/24/22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877B2A7-34D9-834F-8219-C6BF48C86D3A}" type="slidenum">
              <a:rPr lang="en-GB" altLang="en-US" smtClean="0"/>
              <a:pPr>
                <a:defRPr/>
              </a:pPr>
              <a:t>‹#›</a:t>
            </a:fld>
            <a:endParaRPr lang="en-GB" altLang="en-US"/>
          </a:p>
        </p:txBody>
      </p:sp>
    </p:spTree>
    <p:extLst>
      <p:ext uri="{BB962C8B-B14F-4D97-AF65-F5344CB8AC3E}">
        <p14:creationId xmlns:p14="http://schemas.microsoft.com/office/powerpoint/2010/main" val="105560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66AF051-AFC4-6949-AA07-54AC98794124}" type="datetimeFigureOut">
              <a:rPr lang="en-US" altLang="en-US" smtClean="0"/>
              <a:pPr>
                <a:defRPr/>
              </a:pPr>
              <a:t>3/24/22</a:t>
            </a:fld>
            <a:endParaRPr lang="en-GB" altLang="en-US"/>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A153A96-DFC1-BD49-990A-AA5798A0B3FC}" type="slidenum">
              <a:rPr lang="en-GB" altLang="en-US" smtClean="0"/>
              <a:pPr>
                <a:defRPr/>
              </a:pPr>
              <a:t>‹#›</a:t>
            </a:fld>
            <a:endParaRPr lang="en-GB" altLang="en-US"/>
          </a:p>
        </p:txBody>
      </p:sp>
      <p:pic>
        <p:nvPicPr>
          <p:cNvPr id="8" name="Picture 7">
            <a:extLst>
              <a:ext uri="{FF2B5EF4-FFF2-40B4-BE49-F238E27FC236}">
                <a16:creationId xmlns:a16="http://schemas.microsoft.com/office/drawing/2014/main" id="{C4ABC2CB-E392-6344-BA07-FD40B81F37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703"/>
          <a:stretch/>
        </p:blipFill>
        <p:spPr>
          <a:xfrm>
            <a:off x="5868144" y="39093"/>
            <a:ext cx="3179352" cy="943372"/>
          </a:xfrm>
          <a:prstGeom prst="rect">
            <a:avLst/>
          </a:prstGeom>
          <a:ln>
            <a:noFill/>
          </a:ln>
        </p:spPr>
      </p:pic>
    </p:spTree>
    <p:extLst>
      <p:ext uri="{BB962C8B-B14F-4D97-AF65-F5344CB8AC3E}">
        <p14:creationId xmlns:p14="http://schemas.microsoft.com/office/powerpoint/2010/main" val="107363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004296E7-97BA-6042-93ED-6ADE3AE3F81C}" type="datetimeFigureOut">
              <a:rPr lang="en-US" altLang="en-US" smtClean="0"/>
              <a:pPr>
                <a:defRPr/>
              </a:pPr>
              <a:t>3/24/22</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62B041B-EB9C-6045-BD43-C1CC04868B6D}" type="slidenum">
              <a:rPr lang="en-GB" altLang="en-US" smtClean="0"/>
              <a:pPr>
                <a:defRPr/>
              </a:pPr>
              <a:t>‹#›</a:t>
            </a:fld>
            <a:endParaRPr lang="en-GB" altLang="en-US"/>
          </a:p>
        </p:txBody>
      </p:sp>
    </p:spTree>
    <p:extLst>
      <p:ext uri="{BB962C8B-B14F-4D97-AF65-F5344CB8AC3E}">
        <p14:creationId xmlns:p14="http://schemas.microsoft.com/office/powerpoint/2010/main" val="339504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435EFFDB-F23A-8243-9DC9-956E5D493556}" type="datetimeFigureOut">
              <a:rPr lang="en-US" altLang="en-US" smtClean="0"/>
              <a:pPr>
                <a:defRPr/>
              </a:pPr>
              <a:t>3/24/22</a:t>
            </a:fld>
            <a:endParaRPr lang="en-GB" altLang="en-US"/>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BAF2DE4-5EB0-4A46-A1E0-E5B4AC4219E5}" type="slidenum">
              <a:rPr lang="en-GB" altLang="en-US" smtClean="0"/>
              <a:pPr>
                <a:defRPr/>
              </a:pPr>
              <a:t>‹#›</a:t>
            </a:fld>
            <a:endParaRPr lang="en-GB" altLang="en-US"/>
          </a:p>
        </p:txBody>
      </p:sp>
    </p:spTree>
    <p:extLst>
      <p:ext uri="{BB962C8B-B14F-4D97-AF65-F5344CB8AC3E}">
        <p14:creationId xmlns:p14="http://schemas.microsoft.com/office/powerpoint/2010/main" val="48571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21BFC491-E83A-104A-BB35-1309BE97B4BC}" type="datetimeFigureOut">
              <a:rPr lang="en-US" altLang="en-US" smtClean="0"/>
              <a:pPr>
                <a:defRPr/>
              </a:pPr>
              <a:t>3/24/22</a:t>
            </a:fld>
            <a:endParaRPr lang="en-GB" altLang="en-US"/>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469C71C6-A471-2E41-83CE-CEB747CF4AA3}" type="slidenum">
              <a:rPr lang="en-GB" altLang="en-US" smtClean="0"/>
              <a:pPr>
                <a:defRPr/>
              </a:pPr>
              <a:t>‹#›</a:t>
            </a:fld>
            <a:endParaRPr lang="en-GB" altLang="en-US"/>
          </a:p>
        </p:txBody>
      </p:sp>
    </p:spTree>
    <p:extLst>
      <p:ext uri="{BB962C8B-B14F-4D97-AF65-F5344CB8AC3E}">
        <p14:creationId xmlns:p14="http://schemas.microsoft.com/office/powerpoint/2010/main" val="122714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EC585E-1F99-A74E-8B19-863E2AFC9564}" type="datetimeFigureOut">
              <a:rPr lang="en-US" altLang="en-US" smtClean="0"/>
              <a:pPr>
                <a:defRPr/>
              </a:pPr>
              <a:t>3/24/22</a:t>
            </a:fld>
            <a:endParaRPr lang="en-GB" altLang="en-US"/>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8DB84D5A-6349-7B49-967B-E07B5B3056C8}" type="slidenum">
              <a:rPr lang="en-GB" altLang="en-US" smtClean="0"/>
              <a:pPr>
                <a:defRPr/>
              </a:pPr>
              <a:t>‹#›</a:t>
            </a:fld>
            <a:endParaRPr lang="en-GB" altLang="en-US"/>
          </a:p>
        </p:txBody>
      </p:sp>
    </p:spTree>
    <p:extLst>
      <p:ext uri="{BB962C8B-B14F-4D97-AF65-F5344CB8AC3E}">
        <p14:creationId xmlns:p14="http://schemas.microsoft.com/office/powerpoint/2010/main" val="75735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50B9FF2-6544-1144-A559-AB5C6389850B}" type="datetimeFigureOut">
              <a:rPr lang="en-US" altLang="en-US" smtClean="0"/>
              <a:pPr>
                <a:defRPr/>
              </a:pPr>
              <a:t>3/24/22</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7ECD8FF-13DE-E244-B105-8F9EE3CEAE8D}" type="slidenum">
              <a:rPr lang="en-GB" altLang="en-US" smtClean="0"/>
              <a:pPr>
                <a:defRPr/>
              </a:pPr>
              <a:t>‹#›</a:t>
            </a:fld>
            <a:endParaRPr lang="en-GB" altLang="en-US"/>
          </a:p>
        </p:txBody>
      </p:sp>
    </p:spTree>
    <p:extLst>
      <p:ext uri="{BB962C8B-B14F-4D97-AF65-F5344CB8AC3E}">
        <p14:creationId xmlns:p14="http://schemas.microsoft.com/office/powerpoint/2010/main" val="84494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38F8456-07B7-B240-A68C-E9B149DCA595}" type="datetimeFigureOut">
              <a:rPr lang="en-US" altLang="en-US" smtClean="0"/>
              <a:pPr>
                <a:defRPr/>
              </a:pPr>
              <a:t>3/24/22</a:t>
            </a:fld>
            <a:endParaRPr lang="en-GB" altLang="en-US"/>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458F9FF-C338-A140-A93D-8DAC2F9082B1}" type="slidenum">
              <a:rPr lang="en-GB" altLang="en-US" smtClean="0"/>
              <a:pPr>
                <a:defRPr/>
              </a:pPr>
              <a:t>‹#›</a:t>
            </a:fld>
            <a:endParaRPr lang="en-GB" altLang="en-US"/>
          </a:p>
        </p:txBody>
      </p:sp>
    </p:spTree>
    <p:extLst>
      <p:ext uri="{BB962C8B-B14F-4D97-AF65-F5344CB8AC3E}">
        <p14:creationId xmlns:p14="http://schemas.microsoft.com/office/powerpoint/2010/main" val="318667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836"/>
            <a:ext cx="8229600" cy="68580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55BD903-CA1B-5E47-963A-B8F9EFD883FD}" type="datetimeFigureOut">
              <a:rPr lang="en-US" altLang="en-US" smtClean="0"/>
              <a:pPr>
                <a:defRPr/>
              </a:pPr>
              <a:t>3/24/22</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4F7D7B-E40A-524F-8DDB-5C82B93072DB}" type="slidenum">
              <a:rPr lang="en-GB" altLang="en-US" smtClean="0"/>
              <a:pPr>
                <a:defRPr/>
              </a:pPr>
              <a:t>‹#›</a:t>
            </a:fld>
            <a:endParaRPr lang="en-GB" altLang="en-US"/>
          </a:p>
        </p:txBody>
      </p:sp>
      <p:pic>
        <p:nvPicPr>
          <p:cNvPr id="9" name="Picture 8">
            <a:extLst>
              <a:ext uri="{FF2B5EF4-FFF2-40B4-BE49-F238E27FC236}">
                <a16:creationId xmlns:a16="http://schemas.microsoft.com/office/drawing/2014/main" id="{79876C22-E407-F648-96F8-5650DE8BB8C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8703"/>
          <a:stretch/>
        </p:blipFill>
        <p:spPr>
          <a:xfrm>
            <a:off x="6338427" y="85416"/>
            <a:ext cx="2805573" cy="832465"/>
          </a:xfrm>
          <a:prstGeom prst="rect">
            <a:avLst/>
          </a:prstGeom>
          <a:ln>
            <a:noFill/>
          </a:ln>
        </p:spPr>
      </p:pic>
    </p:spTree>
    <p:extLst>
      <p:ext uri="{BB962C8B-B14F-4D97-AF65-F5344CB8AC3E}">
        <p14:creationId xmlns:p14="http://schemas.microsoft.com/office/powerpoint/2010/main" val="306588492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p>
            <a:r>
              <a:rPr lang="en-GB" dirty="0"/>
              <a:t>Excelling at CLINICAL </a:t>
            </a:r>
            <a:br>
              <a:rPr lang="en-GB" dirty="0"/>
            </a:br>
            <a:r>
              <a:rPr lang="en-GB" dirty="0"/>
              <a:t>Escalation</a:t>
            </a:r>
          </a:p>
        </p:txBody>
      </p:sp>
      <p:sp>
        <p:nvSpPr>
          <p:cNvPr id="11" name="Text Placeholder 2">
            <a:extLst>
              <a:ext uri="{FF2B5EF4-FFF2-40B4-BE49-F238E27FC236}">
                <a16:creationId xmlns:a16="http://schemas.microsoft.com/office/drawing/2014/main" id="{D8A888AF-31D5-8AC0-18F6-44D9DA5CBAFA}"/>
              </a:ext>
            </a:extLst>
          </p:cNvPr>
          <p:cNvSpPr>
            <a:spLocks noGrp="1"/>
          </p:cNvSpPr>
          <p:nvPr>
            <p:ph type="body" idx="1"/>
          </p:nvPr>
        </p:nvSpPr>
        <p:spPr>
          <a:xfrm>
            <a:off x="722313" y="2906713"/>
            <a:ext cx="7772400" cy="1500187"/>
          </a:xfrm>
        </p:spPr>
        <p:txBody>
          <a:bodyPr/>
          <a:lstStyle/>
          <a:p>
            <a:endParaRPr lang="en-US" dirty="0"/>
          </a:p>
        </p:txBody>
      </p:sp>
      <p:pic>
        <p:nvPicPr>
          <p:cNvPr id="13" name="Picture 12">
            <a:extLst>
              <a:ext uri="{FF2B5EF4-FFF2-40B4-BE49-F238E27FC236}">
                <a16:creationId xmlns:a16="http://schemas.microsoft.com/office/drawing/2014/main" id="{C6753E3F-7159-DD42-8F88-17B0502DF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5" y="2945606"/>
            <a:ext cx="1800200" cy="1423968"/>
          </a:xfrm>
          <a:prstGeom prst="rect">
            <a:avLst/>
          </a:prstGeom>
        </p:spPr>
      </p:pic>
      <p:pic>
        <p:nvPicPr>
          <p:cNvPr id="15" name="Picture 14">
            <a:extLst>
              <a:ext uri="{FF2B5EF4-FFF2-40B4-BE49-F238E27FC236}">
                <a16:creationId xmlns:a16="http://schemas.microsoft.com/office/drawing/2014/main" id="{D9743666-DF21-184E-B4EF-740CE7C9F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3044825"/>
            <a:ext cx="2183712" cy="1113778"/>
          </a:xfrm>
          <a:prstGeom prst="rect">
            <a:avLst/>
          </a:prstGeom>
        </p:spPr>
      </p:pic>
    </p:spTree>
    <p:extLst>
      <p:ext uri="{BB962C8B-B14F-4D97-AF65-F5344CB8AC3E}">
        <p14:creationId xmlns:p14="http://schemas.microsoft.com/office/powerpoint/2010/main" val="179371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p:nvPr/>
        </p:nvPicPr>
        <p:blipFill rotWithShape="1">
          <a:blip r:embed="rId2">
            <a:extLst>
              <a:ext uri="{28A0092B-C50C-407E-A947-70E740481C1C}">
                <a14:useLocalDpi xmlns:a14="http://schemas.microsoft.com/office/drawing/2010/main" val="0"/>
              </a:ext>
            </a:extLst>
          </a:blip>
          <a:srcRect l="2933" r="3209" b="4080"/>
          <a:stretch/>
        </p:blipFill>
        <p:spPr bwMode="auto">
          <a:xfrm>
            <a:off x="2123728" y="908720"/>
            <a:ext cx="5284242" cy="4594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070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en-GB" sz="4000" b="1" dirty="0">
                <a:solidFill>
                  <a:schemeClr val="tx2"/>
                </a:solidFill>
              </a:rPr>
              <a:t>Importance of speaking up for safety</a:t>
            </a:r>
          </a:p>
        </p:txBody>
      </p:sp>
      <p:sp>
        <p:nvSpPr>
          <p:cNvPr id="3" name="Content Placeholder 2"/>
          <p:cNvSpPr>
            <a:spLocks noGrp="1"/>
          </p:cNvSpPr>
          <p:nvPr>
            <p:ph idx="1"/>
          </p:nvPr>
        </p:nvSpPr>
        <p:spPr>
          <a:xfrm>
            <a:off x="457200" y="1935166"/>
            <a:ext cx="7859216" cy="3865876"/>
          </a:xfrm>
        </p:spPr>
        <p:txBody>
          <a:bodyPr>
            <a:normAutofit fontScale="92500"/>
          </a:bodyPr>
          <a:lstStyle/>
          <a:p>
            <a:r>
              <a:rPr lang="en-GB" sz="2800" dirty="0">
                <a:latin typeface="+mj-lt"/>
              </a:rPr>
              <a:t>Psychological safety- we should all feel safe/ able to speak our concerns however small</a:t>
            </a:r>
          </a:p>
          <a:p>
            <a:r>
              <a:rPr lang="en-GB" sz="2800" dirty="0">
                <a:latin typeface="+mj-lt"/>
              </a:rPr>
              <a:t>What are the enablers &amp; barriers?</a:t>
            </a:r>
          </a:p>
          <a:p>
            <a:r>
              <a:rPr lang="en-GB" sz="2800" dirty="0">
                <a:latin typeface="+mj-lt"/>
              </a:rPr>
              <a:t>When a concern is raised to you how do you respond?</a:t>
            </a:r>
          </a:p>
          <a:p>
            <a:r>
              <a:rPr lang="en-GB" sz="2800" dirty="0">
                <a:latin typeface="+mj-lt"/>
              </a:rPr>
              <a:t>How can we be supported to speak up in this unit?</a:t>
            </a:r>
          </a:p>
          <a:p>
            <a:r>
              <a:rPr lang="en-GB" sz="2800" dirty="0">
                <a:latin typeface="+mj-lt"/>
              </a:rPr>
              <a:t>Who can you speak up to if do not feel heard?</a:t>
            </a:r>
          </a:p>
          <a:p>
            <a:r>
              <a:rPr lang="en-GB" sz="2800" dirty="0">
                <a:latin typeface="+mj-lt"/>
              </a:rPr>
              <a:t>Does the SBAR handover tool help us?</a:t>
            </a:r>
          </a:p>
          <a:p>
            <a:r>
              <a:rPr lang="en-GB" sz="2800" dirty="0">
                <a:latin typeface="+mj-lt"/>
              </a:rPr>
              <a:t>Is there another tool we can use?</a:t>
            </a:r>
          </a:p>
          <a:p>
            <a:endParaRPr lang="en-GB" dirty="0"/>
          </a:p>
          <a:p>
            <a:endParaRPr lang="en-GB" dirty="0"/>
          </a:p>
        </p:txBody>
      </p:sp>
      <p:pic>
        <p:nvPicPr>
          <p:cNvPr id="4098" name="Picture 2" descr="C:\Users\sgosling\AppData\Local\Microsoft\Windows\INetCache\IE\W0Q6154S\5540462170_d5297d9ce8_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382" y="4941168"/>
            <a:ext cx="2987644" cy="171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3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sz="4000" b="1" dirty="0">
                <a:solidFill>
                  <a:schemeClr val="tx2"/>
                </a:solidFill>
              </a:rPr>
              <a:t>The importance of behaviour</a:t>
            </a:r>
          </a:p>
        </p:txBody>
      </p:sp>
      <p:sp>
        <p:nvSpPr>
          <p:cNvPr id="3" name="Content Placeholder 2"/>
          <p:cNvSpPr>
            <a:spLocks noGrp="1"/>
          </p:cNvSpPr>
          <p:nvPr>
            <p:ph idx="1"/>
          </p:nvPr>
        </p:nvSpPr>
        <p:spPr>
          <a:xfrm>
            <a:off x="467544" y="1700808"/>
            <a:ext cx="8229600" cy="4525963"/>
          </a:xfrm>
        </p:spPr>
        <p:txBody>
          <a:bodyPr>
            <a:normAutofit/>
          </a:bodyPr>
          <a:lstStyle/>
          <a:p>
            <a:r>
              <a:rPr lang="en-GB" sz="2400" dirty="0">
                <a:latin typeface="+mj-lt"/>
              </a:rPr>
              <a:t>The big challenge facing healthcare and escalation is about  how we  behave towards one another.</a:t>
            </a:r>
          </a:p>
          <a:p>
            <a:endParaRPr lang="en-GB" sz="2400" dirty="0">
              <a:latin typeface="+mj-lt"/>
            </a:endParaRPr>
          </a:p>
          <a:p>
            <a:r>
              <a:rPr lang="en-GB" sz="2400" dirty="0">
                <a:latin typeface="+mj-lt"/>
              </a:rPr>
              <a:t>Psychological safety is key to feeling safe and being able to raise concerns</a:t>
            </a:r>
          </a:p>
          <a:p>
            <a:endParaRPr lang="en-GB" sz="2400" dirty="0">
              <a:latin typeface="+mj-lt"/>
            </a:endParaRPr>
          </a:p>
          <a:p>
            <a:r>
              <a:rPr lang="en-GB" sz="2400" dirty="0">
                <a:latin typeface="+mj-lt"/>
              </a:rPr>
              <a:t>Rudeness and incivility affects us and onlookers. It results in reduced performance, quality of work and cognitive capacity - feeling distracted, reducing commitment and  with holding effort</a:t>
            </a:r>
          </a:p>
        </p:txBody>
      </p:sp>
    </p:spTree>
    <p:extLst>
      <p:ext uri="{BB962C8B-B14F-4D97-AF65-F5344CB8AC3E}">
        <p14:creationId xmlns:p14="http://schemas.microsoft.com/office/powerpoint/2010/main" val="2114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621" t="7220" r="80186" b="7082"/>
          <a:stretch/>
        </p:blipFill>
        <p:spPr bwMode="auto">
          <a:xfrm>
            <a:off x="598" y="0"/>
            <a:ext cx="3744416" cy="6858000"/>
          </a:xfrm>
          <a:prstGeom prst="rect">
            <a:avLst/>
          </a:prstGeom>
          <a:ln>
            <a:noFill/>
          </a:ln>
          <a:extLst>
            <a:ext uri="{53640926-AAD7-44D8-BBD7-CCE9431645EC}">
              <a14:shadowObscured xmlns:a14="http://schemas.microsoft.com/office/drawing/2010/main"/>
            </a:ext>
          </a:extLst>
        </p:spPr>
      </p:pic>
      <p:grpSp>
        <p:nvGrpSpPr>
          <p:cNvPr id="7" name="Drawing"/>
          <p:cNvGrpSpPr/>
          <p:nvPr/>
        </p:nvGrpSpPr>
        <p:grpSpPr>
          <a:xfrm>
            <a:off x="5126671" y="1304986"/>
            <a:ext cx="3350112" cy="4356262"/>
            <a:chOff x="741" y="-1080550"/>
            <a:chExt cx="7662417" cy="8416107"/>
          </a:xfrm>
        </p:grpSpPr>
        <p:sp>
          <p:nvSpPr>
            <p:cNvPr id="8" name="Line"/>
            <p:cNvSpPr/>
            <p:nvPr/>
          </p:nvSpPr>
          <p:spPr>
            <a:xfrm>
              <a:off x="741" y="-206828"/>
              <a:ext cx="7662419" cy="7542386"/>
            </a:xfrm>
            <a:custGeom>
              <a:avLst/>
              <a:gdLst/>
              <a:ahLst/>
              <a:cxnLst>
                <a:cxn ang="0">
                  <a:pos x="wd2" y="hd2"/>
                </a:cxn>
                <a:cxn ang="5400000">
                  <a:pos x="wd2" y="hd2"/>
                </a:cxn>
                <a:cxn ang="10800000">
                  <a:pos x="wd2" y="hd2"/>
                </a:cxn>
                <a:cxn ang="16200000">
                  <a:pos x="wd2" y="hd2"/>
                </a:cxn>
              </a:cxnLst>
              <a:rect l="0" t="0" r="r" b="b"/>
              <a:pathLst>
                <a:path w="21597" h="21599" extrusionOk="0">
                  <a:moveTo>
                    <a:pt x="0" y="592"/>
                  </a:moveTo>
                  <a:cubicBezTo>
                    <a:pt x="0" y="833"/>
                    <a:pt x="0" y="1074"/>
                    <a:pt x="6" y="1308"/>
                  </a:cubicBezTo>
                  <a:cubicBezTo>
                    <a:pt x="12" y="1542"/>
                    <a:pt x="24" y="1771"/>
                    <a:pt x="43" y="1990"/>
                  </a:cubicBezTo>
                  <a:cubicBezTo>
                    <a:pt x="61" y="2209"/>
                    <a:pt x="85" y="2419"/>
                    <a:pt x="112" y="2644"/>
                  </a:cubicBezTo>
                  <a:cubicBezTo>
                    <a:pt x="140" y="2869"/>
                    <a:pt x="170" y="3110"/>
                    <a:pt x="194" y="3341"/>
                  </a:cubicBezTo>
                  <a:cubicBezTo>
                    <a:pt x="219" y="3572"/>
                    <a:pt x="237" y="3794"/>
                    <a:pt x="258" y="4029"/>
                  </a:cubicBezTo>
                  <a:cubicBezTo>
                    <a:pt x="279" y="4263"/>
                    <a:pt x="304" y="4510"/>
                    <a:pt x="328" y="4757"/>
                  </a:cubicBezTo>
                  <a:cubicBezTo>
                    <a:pt x="352" y="5004"/>
                    <a:pt x="376" y="5250"/>
                    <a:pt x="398" y="5485"/>
                  </a:cubicBezTo>
                  <a:cubicBezTo>
                    <a:pt x="419" y="5719"/>
                    <a:pt x="437" y="5941"/>
                    <a:pt x="452" y="6163"/>
                  </a:cubicBezTo>
                  <a:cubicBezTo>
                    <a:pt x="468" y="6386"/>
                    <a:pt x="480" y="6608"/>
                    <a:pt x="489" y="6833"/>
                  </a:cubicBezTo>
                  <a:cubicBezTo>
                    <a:pt x="498" y="7058"/>
                    <a:pt x="504" y="7286"/>
                    <a:pt x="516" y="7515"/>
                  </a:cubicBezTo>
                  <a:cubicBezTo>
                    <a:pt x="528" y="7743"/>
                    <a:pt x="547" y="7971"/>
                    <a:pt x="559" y="8203"/>
                  </a:cubicBezTo>
                  <a:cubicBezTo>
                    <a:pt x="571" y="8434"/>
                    <a:pt x="577" y="8668"/>
                    <a:pt x="580" y="8906"/>
                  </a:cubicBezTo>
                  <a:cubicBezTo>
                    <a:pt x="583" y="9143"/>
                    <a:pt x="583" y="9384"/>
                    <a:pt x="586" y="9628"/>
                  </a:cubicBezTo>
                  <a:cubicBezTo>
                    <a:pt x="589" y="9871"/>
                    <a:pt x="595" y="10118"/>
                    <a:pt x="601" y="10359"/>
                  </a:cubicBezTo>
                  <a:cubicBezTo>
                    <a:pt x="607" y="10599"/>
                    <a:pt x="613" y="10834"/>
                    <a:pt x="616" y="11071"/>
                  </a:cubicBezTo>
                  <a:cubicBezTo>
                    <a:pt x="619" y="11309"/>
                    <a:pt x="619" y="11550"/>
                    <a:pt x="616" y="11796"/>
                  </a:cubicBezTo>
                  <a:cubicBezTo>
                    <a:pt x="613" y="12043"/>
                    <a:pt x="607" y="12296"/>
                    <a:pt x="598" y="12543"/>
                  </a:cubicBezTo>
                  <a:cubicBezTo>
                    <a:pt x="589" y="12790"/>
                    <a:pt x="577" y="13030"/>
                    <a:pt x="568" y="13271"/>
                  </a:cubicBezTo>
                  <a:cubicBezTo>
                    <a:pt x="559" y="13512"/>
                    <a:pt x="553" y="13752"/>
                    <a:pt x="547" y="13993"/>
                  </a:cubicBezTo>
                  <a:cubicBezTo>
                    <a:pt x="540" y="14233"/>
                    <a:pt x="534" y="14474"/>
                    <a:pt x="525" y="14705"/>
                  </a:cubicBezTo>
                  <a:cubicBezTo>
                    <a:pt x="516" y="14937"/>
                    <a:pt x="504" y="15159"/>
                    <a:pt x="495" y="15387"/>
                  </a:cubicBezTo>
                  <a:cubicBezTo>
                    <a:pt x="486" y="15615"/>
                    <a:pt x="480" y="15850"/>
                    <a:pt x="474" y="16072"/>
                  </a:cubicBezTo>
                  <a:cubicBezTo>
                    <a:pt x="468" y="16294"/>
                    <a:pt x="462" y="16504"/>
                    <a:pt x="452" y="16732"/>
                  </a:cubicBezTo>
                  <a:cubicBezTo>
                    <a:pt x="443" y="16960"/>
                    <a:pt x="431" y="17207"/>
                    <a:pt x="419" y="17451"/>
                  </a:cubicBezTo>
                  <a:cubicBezTo>
                    <a:pt x="407" y="17695"/>
                    <a:pt x="395" y="17935"/>
                    <a:pt x="373" y="18179"/>
                  </a:cubicBezTo>
                  <a:cubicBezTo>
                    <a:pt x="352" y="18423"/>
                    <a:pt x="322" y="18669"/>
                    <a:pt x="298" y="18910"/>
                  </a:cubicBezTo>
                  <a:cubicBezTo>
                    <a:pt x="273" y="19151"/>
                    <a:pt x="255" y="19385"/>
                    <a:pt x="246" y="19623"/>
                  </a:cubicBezTo>
                  <a:cubicBezTo>
                    <a:pt x="237" y="19860"/>
                    <a:pt x="237" y="20101"/>
                    <a:pt x="264" y="20301"/>
                  </a:cubicBezTo>
                  <a:cubicBezTo>
                    <a:pt x="291" y="20502"/>
                    <a:pt x="346" y="20662"/>
                    <a:pt x="419" y="20770"/>
                  </a:cubicBezTo>
                  <a:cubicBezTo>
                    <a:pt x="492" y="20878"/>
                    <a:pt x="583" y="20934"/>
                    <a:pt x="732" y="20971"/>
                  </a:cubicBezTo>
                  <a:cubicBezTo>
                    <a:pt x="881" y="21008"/>
                    <a:pt x="1087" y="21026"/>
                    <a:pt x="1315" y="21035"/>
                  </a:cubicBezTo>
                  <a:cubicBezTo>
                    <a:pt x="1542" y="21045"/>
                    <a:pt x="1791" y="21045"/>
                    <a:pt x="2034" y="21045"/>
                  </a:cubicBezTo>
                  <a:cubicBezTo>
                    <a:pt x="2277" y="21045"/>
                    <a:pt x="2514" y="21045"/>
                    <a:pt x="2751" y="21045"/>
                  </a:cubicBezTo>
                  <a:cubicBezTo>
                    <a:pt x="2988" y="21045"/>
                    <a:pt x="3225" y="21045"/>
                    <a:pt x="3464" y="21042"/>
                  </a:cubicBezTo>
                  <a:cubicBezTo>
                    <a:pt x="3704" y="21039"/>
                    <a:pt x="3947" y="21032"/>
                    <a:pt x="4187" y="21029"/>
                  </a:cubicBezTo>
                  <a:cubicBezTo>
                    <a:pt x="4427" y="21026"/>
                    <a:pt x="4664" y="21026"/>
                    <a:pt x="4901" y="21023"/>
                  </a:cubicBezTo>
                  <a:cubicBezTo>
                    <a:pt x="5137" y="21020"/>
                    <a:pt x="5374" y="21014"/>
                    <a:pt x="5617" y="21014"/>
                  </a:cubicBezTo>
                  <a:cubicBezTo>
                    <a:pt x="5860" y="21014"/>
                    <a:pt x="6109" y="21020"/>
                    <a:pt x="6355" y="21029"/>
                  </a:cubicBezTo>
                  <a:cubicBezTo>
                    <a:pt x="6601" y="21039"/>
                    <a:pt x="6844" y="21051"/>
                    <a:pt x="7078" y="21063"/>
                  </a:cubicBezTo>
                  <a:cubicBezTo>
                    <a:pt x="7311" y="21076"/>
                    <a:pt x="7536" y="21088"/>
                    <a:pt x="7764" y="21100"/>
                  </a:cubicBezTo>
                  <a:cubicBezTo>
                    <a:pt x="7991" y="21113"/>
                    <a:pt x="8222" y="21125"/>
                    <a:pt x="8459" y="21134"/>
                  </a:cubicBezTo>
                  <a:cubicBezTo>
                    <a:pt x="8696" y="21143"/>
                    <a:pt x="8939" y="21150"/>
                    <a:pt x="9179" y="21156"/>
                  </a:cubicBezTo>
                  <a:cubicBezTo>
                    <a:pt x="9418" y="21162"/>
                    <a:pt x="9655" y="21168"/>
                    <a:pt x="9895" y="21177"/>
                  </a:cubicBezTo>
                  <a:cubicBezTo>
                    <a:pt x="10135" y="21187"/>
                    <a:pt x="10378" y="21199"/>
                    <a:pt x="10624" y="21208"/>
                  </a:cubicBezTo>
                  <a:cubicBezTo>
                    <a:pt x="10870" y="21217"/>
                    <a:pt x="11119" y="21224"/>
                    <a:pt x="11368" y="21233"/>
                  </a:cubicBezTo>
                  <a:cubicBezTo>
                    <a:pt x="11617" y="21242"/>
                    <a:pt x="11866" y="21255"/>
                    <a:pt x="12112" y="21267"/>
                  </a:cubicBezTo>
                  <a:cubicBezTo>
                    <a:pt x="12358" y="21279"/>
                    <a:pt x="12601" y="21292"/>
                    <a:pt x="12846" y="21304"/>
                  </a:cubicBezTo>
                  <a:cubicBezTo>
                    <a:pt x="13092" y="21316"/>
                    <a:pt x="13341" y="21329"/>
                    <a:pt x="13590" y="21338"/>
                  </a:cubicBezTo>
                  <a:cubicBezTo>
                    <a:pt x="13839" y="21347"/>
                    <a:pt x="14088" y="21353"/>
                    <a:pt x="14337" y="21359"/>
                  </a:cubicBezTo>
                  <a:cubicBezTo>
                    <a:pt x="14586" y="21366"/>
                    <a:pt x="14835" y="21372"/>
                    <a:pt x="15081" y="21378"/>
                  </a:cubicBezTo>
                  <a:cubicBezTo>
                    <a:pt x="15327" y="21384"/>
                    <a:pt x="15570" y="21390"/>
                    <a:pt x="15804" y="21396"/>
                  </a:cubicBezTo>
                  <a:cubicBezTo>
                    <a:pt x="16038" y="21403"/>
                    <a:pt x="16262" y="21409"/>
                    <a:pt x="16484" y="21418"/>
                  </a:cubicBezTo>
                  <a:cubicBezTo>
                    <a:pt x="16706" y="21427"/>
                    <a:pt x="16924" y="21440"/>
                    <a:pt x="17137" y="21452"/>
                  </a:cubicBezTo>
                  <a:cubicBezTo>
                    <a:pt x="17349" y="21464"/>
                    <a:pt x="17556" y="21477"/>
                    <a:pt x="17789" y="21492"/>
                  </a:cubicBezTo>
                  <a:cubicBezTo>
                    <a:pt x="18023" y="21507"/>
                    <a:pt x="18284" y="21526"/>
                    <a:pt x="18539" y="21541"/>
                  </a:cubicBezTo>
                  <a:cubicBezTo>
                    <a:pt x="18794" y="21557"/>
                    <a:pt x="19043" y="21569"/>
                    <a:pt x="19283" y="21578"/>
                  </a:cubicBezTo>
                  <a:cubicBezTo>
                    <a:pt x="19523" y="21588"/>
                    <a:pt x="19754" y="21594"/>
                    <a:pt x="19997" y="21597"/>
                  </a:cubicBezTo>
                  <a:cubicBezTo>
                    <a:pt x="20240" y="21600"/>
                    <a:pt x="20495" y="21600"/>
                    <a:pt x="20723" y="21594"/>
                  </a:cubicBezTo>
                  <a:cubicBezTo>
                    <a:pt x="20950" y="21588"/>
                    <a:pt x="21151" y="21575"/>
                    <a:pt x="21284" y="21554"/>
                  </a:cubicBezTo>
                  <a:cubicBezTo>
                    <a:pt x="21418" y="21532"/>
                    <a:pt x="21485" y="21501"/>
                    <a:pt x="21530" y="21430"/>
                  </a:cubicBezTo>
                  <a:cubicBezTo>
                    <a:pt x="21576" y="21359"/>
                    <a:pt x="21600" y="21248"/>
                    <a:pt x="21597" y="21100"/>
                  </a:cubicBezTo>
                  <a:cubicBezTo>
                    <a:pt x="21594" y="20952"/>
                    <a:pt x="21564" y="20767"/>
                    <a:pt x="21530" y="20560"/>
                  </a:cubicBezTo>
                  <a:cubicBezTo>
                    <a:pt x="21497" y="20354"/>
                    <a:pt x="21460" y="20125"/>
                    <a:pt x="21424" y="19891"/>
                  </a:cubicBezTo>
                  <a:cubicBezTo>
                    <a:pt x="21387" y="19657"/>
                    <a:pt x="21351" y="19416"/>
                    <a:pt x="21312" y="19172"/>
                  </a:cubicBezTo>
                  <a:cubicBezTo>
                    <a:pt x="21272" y="18929"/>
                    <a:pt x="21230" y="18682"/>
                    <a:pt x="21196" y="18438"/>
                  </a:cubicBezTo>
                  <a:cubicBezTo>
                    <a:pt x="21163" y="18194"/>
                    <a:pt x="21138" y="17954"/>
                    <a:pt x="21123" y="17710"/>
                  </a:cubicBezTo>
                  <a:cubicBezTo>
                    <a:pt x="21108" y="17466"/>
                    <a:pt x="21102" y="17220"/>
                    <a:pt x="21093" y="16991"/>
                  </a:cubicBezTo>
                  <a:cubicBezTo>
                    <a:pt x="21084" y="16763"/>
                    <a:pt x="21072" y="16553"/>
                    <a:pt x="21057" y="16340"/>
                  </a:cubicBezTo>
                  <a:cubicBezTo>
                    <a:pt x="21041" y="16128"/>
                    <a:pt x="21023" y="15912"/>
                    <a:pt x="21008" y="15686"/>
                  </a:cubicBezTo>
                  <a:cubicBezTo>
                    <a:pt x="20993" y="15461"/>
                    <a:pt x="20981" y="15227"/>
                    <a:pt x="20968" y="14992"/>
                  </a:cubicBezTo>
                  <a:cubicBezTo>
                    <a:pt x="20956" y="14758"/>
                    <a:pt x="20944" y="14523"/>
                    <a:pt x="20926" y="14295"/>
                  </a:cubicBezTo>
                  <a:cubicBezTo>
                    <a:pt x="20908" y="14067"/>
                    <a:pt x="20883" y="13845"/>
                    <a:pt x="20862" y="13620"/>
                  </a:cubicBezTo>
                  <a:cubicBezTo>
                    <a:pt x="20841" y="13394"/>
                    <a:pt x="20823" y="13166"/>
                    <a:pt x="20804" y="12941"/>
                  </a:cubicBezTo>
                  <a:cubicBezTo>
                    <a:pt x="20786" y="12716"/>
                    <a:pt x="20768" y="12494"/>
                    <a:pt x="20753" y="12268"/>
                  </a:cubicBezTo>
                  <a:cubicBezTo>
                    <a:pt x="20738" y="12043"/>
                    <a:pt x="20726" y="11815"/>
                    <a:pt x="20716" y="11587"/>
                  </a:cubicBezTo>
                  <a:cubicBezTo>
                    <a:pt x="20707" y="11358"/>
                    <a:pt x="20701" y="11130"/>
                    <a:pt x="20695" y="10908"/>
                  </a:cubicBezTo>
                  <a:cubicBezTo>
                    <a:pt x="20689" y="10686"/>
                    <a:pt x="20683" y="10470"/>
                    <a:pt x="20671" y="10254"/>
                  </a:cubicBezTo>
                  <a:cubicBezTo>
                    <a:pt x="20659" y="10038"/>
                    <a:pt x="20641" y="9822"/>
                    <a:pt x="20625" y="9609"/>
                  </a:cubicBezTo>
                  <a:cubicBezTo>
                    <a:pt x="20610" y="9396"/>
                    <a:pt x="20598" y="9187"/>
                    <a:pt x="20589" y="8952"/>
                  </a:cubicBezTo>
                  <a:cubicBezTo>
                    <a:pt x="20580" y="8718"/>
                    <a:pt x="20574" y="8459"/>
                    <a:pt x="20571" y="8203"/>
                  </a:cubicBezTo>
                  <a:cubicBezTo>
                    <a:pt x="20568" y="7947"/>
                    <a:pt x="20568" y="7694"/>
                    <a:pt x="20571" y="7441"/>
                  </a:cubicBezTo>
                  <a:cubicBezTo>
                    <a:pt x="20574" y="7188"/>
                    <a:pt x="20580" y="6935"/>
                    <a:pt x="20583" y="6672"/>
                  </a:cubicBezTo>
                  <a:cubicBezTo>
                    <a:pt x="20586" y="6410"/>
                    <a:pt x="20586" y="6139"/>
                    <a:pt x="20583" y="5889"/>
                  </a:cubicBezTo>
                  <a:cubicBezTo>
                    <a:pt x="20580" y="5639"/>
                    <a:pt x="20574" y="5411"/>
                    <a:pt x="20568" y="5186"/>
                  </a:cubicBezTo>
                  <a:cubicBezTo>
                    <a:pt x="20562" y="4960"/>
                    <a:pt x="20556" y="4738"/>
                    <a:pt x="20552" y="4498"/>
                  </a:cubicBezTo>
                  <a:cubicBezTo>
                    <a:pt x="20549" y="4257"/>
                    <a:pt x="20549" y="3998"/>
                    <a:pt x="20556" y="3748"/>
                  </a:cubicBezTo>
                  <a:cubicBezTo>
                    <a:pt x="20562" y="3498"/>
                    <a:pt x="20574" y="3258"/>
                    <a:pt x="20586" y="3023"/>
                  </a:cubicBezTo>
                  <a:cubicBezTo>
                    <a:pt x="20598" y="2789"/>
                    <a:pt x="20610" y="2560"/>
                    <a:pt x="20616" y="2320"/>
                  </a:cubicBezTo>
                  <a:cubicBezTo>
                    <a:pt x="20622" y="2079"/>
                    <a:pt x="20622" y="1826"/>
                    <a:pt x="20622" y="1567"/>
                  </a:cubicBezTo>
                  <a:cubicBezTo>
                    <a:pt x="20622" y="1308"/>
                    <a:pt x="20622" y="1043"/>
                    <a:pt x="20619" y="845"/>
                  </a:cubicBezTo>
                  <a:cubicBezTo>
                    <a:pt x="20616" y="648"/>
                    <a:pt x="20610" y="518"/>
                    <a:pt x="20607" y="438"/>
                  </a:cubicBezTo>
                  <a:cubicBezTo>
                    <a:pt x="20604" y="358"/>
                    <a:pt x="20604" y="327"/>
                    <a:pt x="20601" y="293"/>
                  </a:cubicBezTo>
                  <a:cubicBezTo>
                    <a:pt x="20598" y="259"/>
                    <a:pt x="20592" y="222"/>
                    <a:pt x="20574" y="197"/>
                  </a:cubicBezTo>
                  <a:cubicBezTo>
                    <a:pt x="20556" y="173"/>
                    <a:pt x="20525" y="160"/>
                    <a:pt x="20431" y="148"/>
                  </a:cubicBezTo>
                  <a:cubicBezTo>
                    <a:pt x="20337" y="136"/>
                    <a:pt x="20179" y="123"/>
                    <a:pt x="19973" y="114"/>
                  </a:cubicBezTo>
                  <a:cubicBezTo>
                    <a:pt x="19766" y="105"/>
                    <a:pt x="19511" y="99"/>
                    <a:pt x="19265" y="99"/>
                  </a:cubicBezTo>
                  <a:cubicBezTo>
                    <a:pt x="19019" y="99"/>
                    <a:pt x="18782" y="105"/>
                    <a:pt x="18527" y="108"/>
                  </a:cubicBezTo>
                  <a:cubicBezTo>
                    <a:pt x="18272" y="111"/>
                    <a:pt x="17999" y="111"/>
                    <a:pt x="17744" y="105"/>
                  </a:cubicBezTo>
                  <a:cubicBezTo>
                    <a:pt x="17489" y="99"/>
                    <a:pt x="17252" y="86"/>
                    <a:pt x="17027" y="77"/>
                  </a:cubicBezTo>
                  <a:cubicBezTo>
                    <a:pt x="16803" y="68"/>
                    <a:pt x="16590" y="62"/>
                    <a:pt x="16378" y="52"/>
                  </a:cubicBezTo>
                  <a:cubicBezTo>
                    <a:pt x="16165" y="43"/>
                    <a:pt x="15953" y="31"/>
                    <a:pt x="15731" y="22"/>
                  </a:cubicBezTo>
                  <a:cubicBezTo>
                    <a:pt x="15509" y="12"/>
                    <a:pt x="15278" y="6"/>
                    <a:pt x="15048" y="3"/>
                  </a:cubicBezTo>
                  <a:cubicBezTo>
                    <a:pt x="14817" y="0"/>
                    <a:pt x="14586" y="0"/>
                    <a:pt x="14349" y="0"/>
                  </a:cubicBezTo>
                  <a:cubicBezTo>
                    <a:pt x="14324" y="0"/>
                    <a:pt x="14298" y="0"/>
                    <a:pt x="14273" y="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9" name="Line"/>
            <p:cNvSpPr/>
            <p:nvPr/>
          </p:nvSpPr>
          <p:spPr>
            <a:xfrm>
              <a:off x="4833173" y="-206828"/>
              <a:ext cx="135109" cy="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547" y="0"/>
                    <a:pt x="7447" y="0"/>
                    <a:pt x="347" y="0"/>
                  </a:cubicBezTo>
                  <a:cubicBezTo>
                    <a:pt x="231" y="21600"/>
                    <a:pt x="116" y="21600"/>
                    <a:pt x="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0" name="Line"/>
            <p:cNvSpPr/>
            <p:nvPr/>
          </p:nvSpPr>
          <p:spPr>
            <a:xfrm>
              <a:off x="2506190" y="-184794"/>
              <a:ext cx="199478" cy="50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182" y="5498"/>
                    <a:pt x="10667" y="10997"/>
                    <a:pt x="5152" y="16495"/>
                  </a:cubicBezTo>
                  <a:cubicBezTo>
                    <a:pt x="3436" y="18206"/>
                    <a:pt x="1719" y="19918"/>
                    <a:pt x="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1" name="Line"/>
            <p:cNvSpPr/>
            <p:nvPr/>
          </p:nvSpPr>
          <p:spPr>
            <a:xfrm>
              <a:off x="27102" y="-177105"/>
              <a:ext cx="2359277" cy="144789"/>
            </a:xfrm>
            <a:custGeom>
              <a:avLst/>
              <a:gdLst/>
              <a:ahLst/>
              <a:cxnLst>
                <a:cxn ang="0">
                  <a:pos x="wd2" y="hd2"/>
                </a:cxn>
                <a:cxn ang="5400000">
                  <a:pos x="wd2" y="hd2"/>
                </a:cxn>
                <a:cxn ang="10800000">
                  <a:pos x="wd2" y="hd2"/>
                </a:cxn>
                <a:cxn ang="16200000">
                  <a:pos x="wd2" y="hd2"/>
                </a:cxn>
              </a:cxnLst>
              <a:rect l="0" t="0" r="r" b="b"/>
              <a:pathLst>
                <a:path w="21576" h="21600" extrusionOk="0">
                  <a:moveTo>
                    <a:pt x="21576" y="0"/>
                  </a:moveTo>
                  <a:cubicBezTo>
                    <a:pt x="21289" y="91"/>
                    <a:pt x="20999" y="169"/>
                    <a:pt x="20703" y="226"/>
                  </a:cubicBezTo>
                  <a:cubicBezTo>
                    <a:pt x="19876" y="387"/>
                    <a:pt x="19009" y="387"/>
                    <a:pt x="18211" y="548"/>
                  </a:cubicBezTo>
                  <a:cubicBezTo>
                    <a:pt x="17413" y="708"/>
                    <a:pt x="16684" y="1030"/>
                    <a:pt x="15994" y="1351"/>
                  </a:cubicBezTo>
                  <a:cubicBezTo>
                    <a:pt x="15305" y="1673"/>
                    <a:pt x="14654" y="1994"/>
                    <a:pt x="13965" y="2476"/>
                  </a:cubicBezTo>
                  <a:cubicBezTo>
                    <a:pt x="13275" y="2958"/>
                    <a:pt x="12546" y="3601"/>
                    <a:pt x="11817" y="4083"/>
                  </a:cubicBezTo>
                  <a:cubicBezTo>
                    <a:pt x="11088" y="4565"/>
                    <a:pt x="10359" y="4887"/>
                    <a:pt x="9670" y="5369"/>
                  </a:cubicBezTo>
                  <a:cubicBezTo>
                    <a:pt x="8980" y="5851"/>
                    <a:pt x="8330" y="6494"/>
                    <a:pt x="7719" y="7137"/>
                  </a:cubicBezTo>
                  <a:cubicBezTo>
                    <a:pt x="7108" y="7779"/>
                    <a:pt x="6537" y="8422"/>
                    <a:pt x="5936" y="9226"/>
                  </a:cubicBezTo>
                  <a:cubicBezTo>
                    <a:pt x="5335" y="10029"/>
                    <a:pt x="4705" y="10993"/>
                    <a:pt x="4123" y="11958"/>
                  </a:cubicBezTo>
                  <a:cubicBezTo>
                    <a:pt x="3542" y="12922"/>
                    <a:pt x="3010" y="13886"/>
                    <a:pt x="2478" y="15172"/>
                  </a:cubicBezTo>
                  <a:cubicBezTo>
                    <a:pt x="1946" y="16457"/>
                    <a:pt x="1414" y="18064"/>
                    <a:pt x="1030" y="19189"/>
                  </a:cubicBezTo>
                  <a:cubicBezTo>
                    <a:pt x="646" y="20314"/>
                    <a:pt x="409" y="20957"/>
                    <a:pt x="242" y="21279"/>
                  </a:cubicBezTo>
                  <a:cubicBezTo>
                    <a:pt x="75" y="21600"/>
                    <a:pt x="-24" y="21600"/>
                    <a:pt x="6" y="21600"/>
                  </a:cubicBezTo>
                  <a:cubicBezTo>
                    <a:pt x="35" y="21600"/>
                    <a:pt x="193" y="21600"/>
                    <a:pt x="35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2" name="Line"/>
            <p:cNvSpPr/>
            <p:nvPr/>
          </p:nvSpPr>
          <p:spPr>
            <a:xfrm>
              <a:off x="2719486" y="-1001859"/>
              <a:ext cx="2000674" cy="803435"/>
            </a:xfrm>
            <a:custGeom>
              <a:avLst/>
              <a:gdLst/>
              <a:ahLst/>
              <a:cxnLst>
                <a:cxn ang="0">
                  <a:pos x="wd2" y="hd2"/>
                </a:cxn>
                <a:cxn ang="5400000">
                  <a:pos x="wd2" y="hd2"/>
                </a:cxn>
                <a:cxn ang="10800000">
                  <a:pos x="wd2" y="hd2"/>
                </a:cxn>
                <a:cxn ang="16200000">
                  <a:pos x="wd2" y="hd2"/>
                </a:cxn>
              </a:cxnLst>
              <a:rect l="0" t="0" r="r" b="b"/>
              <a:pathLst>
                <a:path w="21600" h="21543" extrusionOk="0">
                  <a:moveTo>
                    <a:pt x="0" y="21543"/>
                  </a:moveTo>
                  <a:cubicBezTo>
                    <a:pt x="64" y="21181"/>
                    <a:pt x="140" y="20748"/>
                    <a:pt x="246" y="20133"/>
                  </a:cubicBezTo>
                  <a:cubicBezTo>
                    <a:pt x="421" y="19122"/>
                    <a:pt x="676" y="17620"/>
                    <a:pt x="932" y="16378"/>
                  </a:cubicBezTo>
                  <a:cubicBezTo>
                    <a:pt x="1188" y="15136"/>
                    <a:pt x="1444" y="14154"/>
                    <a:pt x="1874" y="13288"/>
                  </a:cubicBezTo>
                  <a:cubicBezTo>
                    <a:pt x="2305" y="12421"/>
                    <a:pt x="2909" y="11670"/>
                    <a:pt x="3456" y="11237"/>
                  </a:cubicBezTo>
                  <a:cubicBezTo>
                    <a:pt x="4003" y="10804"/>
                    <a:pt x="4491" y="10688"/>
                    <a:pt x="5003" y="10544"/>
                  </a:cubicBezTo>
                  <a:cubicBezTo>
                    <a:pt x="5515" y="10399"/>
                    <a:pt x="6050" y="10226"/>
                    <a:pt x="6631" y="9793"/>
                  </a:cubicBezTo>
                  <a:cubicBezTo>
                    <a:pt x="7213" y="9359"/>
                    <a:pt x="7841" y="8666"/>
                    <a:pt x="8364" y="7857"/>
                  </a:cubicBezTo>
                  <a:cubicBezTo>
                    <a:pt x="8887" y="7049"/>
                    <a:pt x="9306" y="6124"/>
                    <a:pt x="9632" y="5027"/>
                  </a:cubicBezTo>
                  <a:cubicBezTo>
                    <a:pt x="9957" y="3929"/>
                    <a:pt x="10190" y="2658"/>
                    <a:pt x="10341" y="1907"/>
                  </a:cubicBezTo>
                  <a:cubicBezTo>
                    <a:pt x="10492" y="1156"/>
                    <a:pt x="10562" y="925"/>
                    <a:pt x="10644" y="723"/>
                  </a:cubicBezTo>
                  <a:cubicBezTo>
                    <a:pt x="10725" y="521"/>
                    <a:pt x="10818" y="347"/>
                    <a:pt x="10923" y="203"/>
                  </a:cubicBezTo>
                  <a:cubicBezTo>
                    <a:pt x="11027" y="59"/>
                    <a:pt x="11144" y="-57"/>
                    <a:pt x="11225" y="30"/>
                  </a:cubicBezTo>
                  <a:cubicBezTo>
                    <a:pt x="11306" y="116"/>
                    <a:pt x="11353" y="405"/>
                    <a:pt x="11469" y="1070"/>
                  </a:cubicBezTo>
                  <a:cubicBezTo>
                    <a:pt x="11586" y="1734"/>
                    <a:pt x="11772" y="2774"/>
                    <a:pt x="11946" y="3525"/>
                  </a:cubicBezTo>
                  <a:cubicBezTo>
                    <a:pt x="12121" y="4276"/>
                    <a:pt x="12283" y="4738"/>
                    <a:pt x="12504" y="5489"/>
                  </a:cubicBezTo>
                  <a:cubicBezTo>
                    <a:pt x="12725" y="6240"/>
                    <a:pt x="13004" y="7280"/>
                    <a:pt x="13377" y="8117"/>
                  </a:cubicBezTo>
                  <a:cubicBezTo>
                    <a:pt x="13749" y="8955"/>
                    <a:pt x="14214" y="9590"/>
                    <a:pt x="14691" y="10053"/>
                  </a:cubicBezTo>
                  <a:cubicBezTo>
                    <a:pt x="15168" y="10515"/>
                    <a:pt x="15656" y="10804"/>
                    <a:pt x="16145" y="10977"/>
                  </a:cubicBezTo>
                  <a:cubicBezTo>
                    <a:pt x="16633" y="11150"/>
                    <a:pt x="17122" y="11208"/>
                    <a:pt x="17610" y="11324"/>
                  </a:cubicBezTo>
                  <a:cubicBezTo>
                    <a:pt x="18098" y="11439"/>
                    <a:pt x="18587" y="11612"/>
                    <a:pt x="19145" y="11988"/>
                  </a:cubicBezTo>
                  <a:cubicBezTo>
                    <a:pt x="19703" y="12363"/>
                    <a:pt x="20331" y="12941"/>
                    <a:pt x="20855" y="13605"/>
                  </a:cubicBezTo>
                  <a:cubicBezTo>
                    <a:pt x="21134" y="13960"/>
                    <a:pt x="21384" y="14340"/>
                    <a:pt x="21600" y="14713"/>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3" name="Line"/>
            <p:cNvSpPr/>
            <p:nvPr/>
          </p:nvSpPr>
          <p:spPr>
            <a:xfrm>
              <a:off x="4830371" y="-320572"/>
              <a:ext cx="63144" cy="1072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79" y="3721"/>
                    <a:pt x="3940" y="7485"/>
                    <a:pt x="5386" y="10322"/>
                  </a:cubicBezTo>
                  <a:cubicBezTo>
                    <a:pt x="7597" y="14659"/>
                    <a:pt x="9071" y="16828"/>
                    <a:pt x="11650" y="18347"/>
                  </a:cubicBezTo>
                  <a:cubicBezTo>
                    <a:pt x="14230" y="19865"/>
                    <a:pt x="17915" y="20732"/>
                    <a:pt x="2160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4" name="Line"/>
            <p:cNvSpPr/>
            <p:nvPr/>
          </p:nvSpPr>
          <p:spPr>
            <a:xfrm>
              <a:off x="2714200" y="-226218"/>
              <a:ext cx="7622" cy="322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26" y="7212"/>
                    <a:pt x="7252" y="14424"/>
                    <a:pt x="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5" name="Line"/>
            <p:cNvSpPr/>
            <p:nvPr/>
          </p:nvSpPr>
          <p:spPr>
            <a:xfrm>
              <a:off x="2590450" y="-77109"/>
              <a:ext cx="92137" cy="1015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280" y="3864"/>
                    <a:pt x="19054" y="7312"/>
                    <a:pt x="18171" y="9983"/>
                  </a:cubicBezTo>
                  <a:cubicBezTo>
                    <a:pt x="16656" y="14564"/>
                    <a:pt x="16151" y="16855"/>
                    <a:pt x="14635" y="18458"/>
                  </a:cubicBezTo>
                  <a:cubicBezTo>
                    <a:pt x="13120" y="20062"/>
                    <a:pt x="10595" y="20978"/>
                    <a:pt x="3271" y="21436"/>
                  </a:cubicBezTo>
                  <a:cubicBezTo>
                    <a:pt x="2269" y="21499"/>
                    <a:pt x="1178" y="21553"/>
                    <a:pt x="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6" name="Line"/>
            <p:cNvSpPr/>
            <p:nvPr/>
          </p:nvSpPr>
          <p:spPr>
            <a:xfrm>
              <a:off x="1819103" y="475007"/>
              <a:ext cx="3923462" cy="133795"/>
            </a:xfrm>
            <a:custGeom>
              <a:avLst/>
              <a:gdLst/>
              <a:ahLst/>
              <a:cxnLst>
                <a:cxn ang="0">
                  <a:pos x="wd2" y="hd2"/>
                </a:cxn>
                <a:cxn ang="5400000">
                  <a:pos x="wd2" y="hd2"/>
                </a:cxn>
                <a:cxn ang="10800000">
                  <a:pos x="wd2" y="hd2"/>
                </a:cxn>
                <a:cxn ang="16200000">
                  <a:pos x="wd2" y="hd2"/>
                </a:cxn>
              </a:cxnLst>
              <a:rect l="0" t="0" r="r" b="b"/>
              <a:pathLst>
                <a:path w="21600" h="21454" extrusionOk="0">
                  <a:moveTo>
                    <a:pt x="25" y="0"/>
                  </a:moveTo>
                  <a:cubicBezTo>
                    <a:pt x="7" y="5048"/>
                    <a:pt x="0" y="9072"/>
                    <a:pt x="0" y="11927"/>
                  </a:cubicBezTo>
                  <a:cubicBezTo>
                    <a:pt x="0" y="15727"/>
                    <a:pt x="12" y="17454"/>
                    <a:pt x="53" y="18836"/>
                  </a:cubicBezTo>
                  <a:cubicBezTo>
                    <a:pt x="95" y="20218"/>
                    <a:pt x="166" y="21255"/>
                    <a:pt x="374" y="21427"/>
                  </a:cubicBezTo>
                  <a:cubicBezTo>
                    <a:pt x="581" y="21600"/>
                    <a:pt x="925" y="20909"/>
                    <a:pt x="1317" y="20218"/>
                  </a:cubicBezTo>
                  <a:cubicBezTo>
                    <a:pt x="1708" y="19527"/>
                    <a:pt x="2147" y="18836"/>
                    <a:pt x="2586" y="18145"/>
                  </a:cubicBezTo>
                  <a:cubicBezTo>
                    <a:pt x="3025" y="17454"/>
                    <a:pt x="3463" y="16763"/>
                    <a:pt x="3926" y="16418"/>
                  </a:cubicBezTo>
                  <a:cubicBezTo>
                    <a:pt x="4389" y="16073"/>
                    <a:pt x="4875" y="16073"/>
                    <a:pt x="5367" y="16073"/>
                  </a:cubicBezTo>
                  <a:cubicBezTo>
                    <a:pt x="5859" y="16073"/>
                    <a:pt x="6358" y="16073"/>
                    <a:pt x="6802" y="15900"/>
                  </a:cubicBezTo>
                  <a:cubicBezTo>
                    <a:pt x="7247" y="15727"/>
                    <a:pt x="7639" y="15382"/>
                    <a:pt x="8048" y="15036"/>
                  </a:cubicBezTo>
                  <a:cubicBezTo>
                    <a:pt x="8457" y="14691"/>
                    <a:pt x="8884" y="14345"/>
                    <a:pt x="9299" y="14000"/>
                  </a:cubicBezTo>
                  <a:cubicBezTo>
                    <a:pt x="9714" y="13654"/>
                    <a:pt x="10117" y="13309"/>
                    <a:pt x="10527" y="12791"/>
                  </a:cubicBezTo>
                  <a:cubicBezTo>
                    <a:pt x="10936" y="12272"/>
                    <a:pt x="11351" y="11581"/>
                    <a:pt x="11814" y="11236"/>
                  </a:cubicBezTo>
                  <a:cubicBezTo>
                    <a:pt x="12276" y="10890"/>
                    <a:pt x="12786" y="10890"/>
                    <a:pt x="13308" y="10890"/>
                  </a:cubicBezTo>
                  <a:cubicBezTo>
                    <a:pt x="13830" y="10890"/>
                    <a:pt x="14364" y="10890"/>
                    <a:pt x="14826" y="11063"/>
                  </a:cubicBezTo>
                  <a:cubicBezTo>
                    <a:pt x="15289" y="11236"/>
                    <a:pt x="15680" y="11581"/>
                    <a:pt x="16119" y="11754"/>
                  </a:cubicBezTo>
                  <a:cubicBezTo>
                    <a:pt x="16558" y="11927"/>
                    <a:pt x="17044" y="11927"/>
                    <a:pt x="17525" y="11927"/>
                  </a:cubicBezTo>
                  <a:cubicBezTo>
                    <a:pt x="18005" y="11927"/>
                    <a:pt x="18479" y="11927"/>
                    <a:pt x="18960" y="11927"/>
                  </a:cubicBezTo>
                  <a:cubicBezTo>
                    <a:pt x="19440" y="11927"/>
                    <a:pt x="19927" y="11927"/>
                    <a:pt x="20359" y="11754"/>
                  </a:cubicBezTo>
                  <a:cubicBezTo>
                    <a:pt x="20792" y="11581"/>
                    <a:pt x="21172" y="11236"/>
                    <a:pt x="21468" y="10718"/>
                  </a:cubicBezTo>
                  <a:cubicBezTo>
                    <a:pt x="21514" y="10638"/>
                    <a:pt x="21558" y="10553"/>
                    <a:pt x="21600" y="10466"/>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7" name="Line"/>
            <p:cNvSpPr/>
            <p:nvPr/>
          </p:nvSpPr>
          <p:spPr>
            <a:xfrm>
              <a:off x="4786777" y="-138829"/>
              <a:ext cx="302908" cy="255170"/>
            </a:xfrm>
            <a:custGeom>
              <a:avLst/>
              <a:gdLst/>
              <a:ahLst/>
              <a:cxnLst>
                <a:cxn ang="0">
                  <a:pos x="wd2" y="hd2"/>
                </a:cxn>
                <a:cxn ang="5400000">
                  <a:pos x="wd2" y="hd2"/>
                </a:cxn>
                <a:cxn ang="10800000">
                  <a:pos x="wd2" y="hd2"/>
                </a:cxn>
                <a:cxn ang="16200000">
                  <a:pos x="wd2" y="hd2"/>
                </a:cxn>
              </a:cxnLst>
              <a:rect l="0" t="0" r="r" b="b"/>
              <a:pathLst>
                <a:path w="21530" h="21600" extrusionOk="0">
                  <a:moveTo>
                    <a:pt x="21530" y="21167"/>
                  </a:moveTo>
                  <a:cubicBezTo>
                    <a:pt x="16869" y="21263"/>
                    <a:pt x="12986" y="21425"/>
                    <a:pt x="9884" y="21509"/>
                  </a:cubicBezTo>
                  <a:cubicBezTo>
                    <a:pt x="6515" y="21600"/>
                    <a:pt x="4065" y="21600"/>
                    <a:pt x="2457" y="21600"/>
                  </a:cubicBezTo>
                  <a:cubicBezTo>
                    <a:pt x="849" y="21600"/>
                    <a:pt x="83" y="21600"/>
                    <a:pt x="7" y="21326"/>
                  </a:cubicBezTo>
                  <a:cubicBezTo>
                    <a:pt x="-70" y="21053"/>
                    <a:pt x="543" y="20506"/>
                    <a:pt x="1155" y="19047"/>
                  </a:cubicBezTo>
                  <a:cubicBezTo>
                    <a:pt x="1768" y="17588"/>
                    <a:pt x="2380" y="15217"/>
                    <a:pt x="2763" y="12299"/>
                  </a:cubicBezTo>
                  <a:cubicBezTo>
                    <a:pt x="3146" y="9381"/>
                    <a:pt x="3299" y="5916"/>
                    <a:pt x="2763" y="2360"/>
                  </a:cubicBezTo>
                  <a:cubicBezTo>
                    <a:pt x="2644" y="1572"/>
                    <a:pt x="2492" y="780"/>
                    <a:pt x="2318" y="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8" name="Line"/>
            <p:cNvSpPr/>
            <p:nvPr/>
          </p:nvSpPr>
          <p:spPr>
            <a:xfrm>
              <a:off x="2611943" y="-1080551"/>
              <a:ext cx="2277263" cy="1205510"/>
            </a:xfrm>
            <a:custGeom>
              <a:avLst/>
              <a:gdLst/>
              <a:ahLst/>
              <a:cxnLst>
                <a:cxn ang="0">
                  <a:pos x="wd2" y="hd2"/>
                </a:cxn>
                <a:cxn ang="5400000">
                  <a:pos x="wd2" y="hd2"/>
                </a:cxn>
                <a:cxn ang="10800000">
                  <a:pos x="wd2" y="hd2"/>
                </a:cxn>
                <a:cxn ang="16200000">
                  <a:pos x="wd2" y="hd2"/>
                </a:cxn>
              </a:cxnLst>
              <a:rect l="0" t="0" r="r" b="b"/>
              <a:pathLst>
                <a:path w="21580" h="21544" extrusionOk="0">
                  <a:moveTo>
                    <a:pt x="0" y="19657"/>
                  </a:moveTo>
                  <a:cubicBezTo>
                    <a:pt x="204" y="18656"/>
                    <a:pt x="408" y="17655"/>
                    <a:pt x="612" y="16712"/>
                  </a:cubicBezTo>
                  <a:cubicBezTo>
                    <a:pt x="817" y="15769"/>
                    <a:pt x="1021" y="14883"/>
                    <a:pt x="1225" y="14132"/>
                  </a:cubicBezTo>
                  <a:cubicBezTo>
                    <a:pt x="1429" y="13381"/>
                    <a:pt x="1633" y="12765"/>
                    <a:pt x="1970" y="12169"/>
                  </a:cubicBezTo>
                  <a:cubicBezTo>
                    <a:pt x="2307" y="11572"/>
                    <a:pt x="2777" y="10994"/>
                    <a:pt x="3318" y="10513"/>
                  </a:cubicBezTo>
                  <a:cubicBezTo>
                    <a:pt x="3859" y="10032"/>
                    <a:pt x="4471" y="9647"/>
                    <a:pt x="5073" y="9204"/>
                  </a:cubicBezTo>
                  <a:cubicBezTo>
                    <a:pt x="5676" y="8761"/>
                    <a:pt x="6268" y="8261"/>
                    <a:pt x="6758" y="7683"/>
                  </a:cubicBezTo>
                  <a:cubicBezTo>
                    <a:pt x="7248" y="7105"/>
                    <a:pt x="7636" y="6451"/>
                    <a:pt x="7983" y="5739"/>
                  </a:cubicBezTo>
                  <a:cubicBezTo>
                    <a:pt x="8330" y="5026"/>
                    <a:pt x="8636" y="4256"/>
                    <a:pt x="8850" y="3602"/>
                  </a:cubicBezTo>
                  <a:cubicBezTo>
                    <a:pt x="9065" y="2947"/>
                    <a:pt x="9187" y="2408"/>
                    <a:pt x="9279" y="2062"/>
                  </a:cubicBezTo>
                  <a:cubicBezTo>
                    <a:pt x="9371" y="1715"/>
                    <a:pt x="9432" y="1561"/>
                    <a:pt x="9493" y="1407"/>
                  </a:cubicBezTo>
                  <a:cubicBezTo>
                    <a:pt x="9555" y="1253"/>
                    <a:pt x="9616" y="1099"/>
                    <a:pt x="9677" y="1099"/>
                  </a:cubicBezTo>
                  <a:cubicBezTo>
                    <a:pt x="9738" y="1099"/>
                    <a:pt x="9800" y="1253"/>
                    <a:pt x="10004" y="1754"/>
                  </a:cubicBezTo>
                  <a:cubicBezTo>
                    <a:pt x="10208" y="2254"/>
                    <a:pt x="10555" y="3101"/>
                    <a:pt x="10912" y="3833"/>
                  </a:cubicBezTo>
                  <a:cubicBezTo>
                    <a:pt x="11270" y="4564"/>
                    <a:pt x="11637" y="5180"/>
                    <a:pt x="12045" y="5739"/>
                  </a:cubicBezTo>
                  <a:cubicBezTo>
                    <a:pt x="12454" y="6297"/>
                    <a:pt x="12903" y="6797"/>
                    <a:pt x="13403" y="7183"/>
                  </a:cubicBezTo>
                  <a:cubicBezTo>
                    <a:pt x="13903" y="7568"/>
                    <a:pt x="14454" y="7837"/>
                    <a:pt x="15047" y="8126"/>
                  </a:cubicBezTo>
                  <a:cubicBezTo>
                    <a:pt x="15639" y="8415"/>
                    <a:pt x="16271" y="8723"/>
                    <a:pt x="16823" y="8934"/>
                  </a:cubicBezTo>
                  <a:cubicBezTo>
                    <a:pt x="17374" y="9146"/>
                    <a:pt x="17843" y="9262"/>
                    <a:pt x="18293" y="9435"/>
                  </a:cubicBezTo>
                  <a:cubicBezTo>
                    <a:pt x="18742" y="9608"/>
                    <a:pt x="19171" y="9839"/>
                    <a:pt x="19518" y="10320"/>
                  </a:cubicBezTo>
                  <a:cubicBezTo>
                    <a:pt x="19865" y="10802"/>
                    <a:pt x="20130" y="11533"/>
                    <a:pt x="20344" y="12438"/>
                  </a:cubicBezTo>
                  <a:cubicBezTo>
                    <a:pt x="20559" y="13343"/>
                    <a:pt x="20722" y="14421"/>
                    <a:pt x="20834" y="15403"/>
                  </a:cubicBezTo>
                  <a:cubicBezTo>
                    <a:pt x="20947" y="16385"/>
                    <a:pt x="21008" y="17270"/>
                    <a:pt x="21079" y="18098"/>
                  </a:cubicBezTo>
                  <a:cubicBezTo>
                    <a:pt x="21151" y="18926"/>
                    <a:pt x="21233" y="19696"/>
                    <a:pt x="21324" y="20216"/>
                  </a:cubicBezTo>
                  <a:cubicBezTo>
                    <a:pt x="21416" y="20735"/>
                    <a:pt x="21518" y="21005"/>
                    <a:pt x="21559" y="21024"/>
                  </a:cubicBezTo>
                  <a:cubicBezTo>
                    <a:pt x="21600" y="21043"/>
                    <a:pt x="21580" y="20812"/>
                    <a:pt x="21498" y="20158"/>
                  </a:cubicBezTo>
                  <a:cubicBezTo>
                    <a:pt x="21416" y="19503"/>
                    <a:pt x="21273" y="18425"/>
                    <a:pt x="21171" y="17289"/>
                  </a:cubicBezTo>
                  <a:cubicBezTo>
                    <a:pt x="21069" y="16154"/>
                    <a:pt x="21008" y="14960"/>
                    <a:pt x="20977" y="14845"/>
                  </a:cubicBezTo>
                  <a:cubicBezTo>
                    <a:pt x="20947" y="14729"/>
                    <a:pt x="20947" y="15692"/>
                    <a:pt x="20926" y="16654"/>
                  </a:cubicBezTo>
                  <a:cubicBezTo>
                    <a:pt x="20906" y="17617"/>
                    <a:pt x="20865" y="18579"/>
                    <a:pt x="20814" y="19330"/>
                  </a:cubicBezTo>
                  <a:cubicBezTo>
                    <a:pt x="20763" y="20081"/>
                    <a:pt x="20702" y="20620"/>
                    <a:pt x="20671" y="20986"/>
                  </a:cubicBezTo>
                  <a:cubicBezTo>
                    <a:pt x="20640" y="21351"/>
                    <a:pt x="20640" y="21544"/>
                    <a:pt x="20640" y="21544"/>
                  </a:cubicBezTo>
                  <a:cubicBezTo>
                    <a:pt x="20640" y="21544"/>
                    <a:pt x="20640" y="21351"/>
                    <a:pt x="20661" y="20658"/>
                  </a:cubicBezTo>
                  <a:cubicBezTo>
                    <a:pt x="20681" y="19965"/>
                    <a:pt x="20722" y="18772"/>
                    <a:pt x="20651" y="17694"/>
                  </a:cubicBezTo>
                  <a:cubicBezTo>
                    <a:pt x="20579" y="16616"/>
                    <a:pt x="20395" y="15653"/>
                    <a:pt x="20140" y="14710"/>
                  </a:cubicBezTo>
                  <a:cubicBezTo>
                    <a:pt x="19885" y="13766"/>
                    <a:pt x="19558" y="12842"/>
                    <a:pt x="19293" y="12169"/>
                  </a:cubicBezTo>
                  <a:cubicBezTo>
                    <a:pt x="19028" y="11495"/>
                    <a:pt x="18823" y="11071"/>
                    <a:pt x="18548" y="10744"/>
                  </a:cubicBezTo>
                  <a:cubicBezTo>
                    <a:pt x="18272" y="10417"/>
                    <a:pt x="17925" y="10186"/>
                    <a:pt x="17507" y="10012"/>
                  </a:cubicBezTo>
                  <a:cubicBezTo>
                    <a:pt x="17088" y="9839"/>
                    <a:pt x="16598" y="9724"/>
                    <a:pt x="16129" y="9589"/>
                  </a:cubicBezTo>
                  <a:cubicBezTo>
                    <a:pt x="15659" y="9454"/>
                    <a:pt x="15210" y="9300"/>
                    <a:pt x="14822" y="9069"/>
                  </a:cubicBezTo>
                  <a:cubicBezTo>
                    <a:pt x="14434" y="8838"/>
                    <a:pt x="14107" y="8530"/>
                    <a:pt x="13791" y="8049"/>
                  </a:cubicBezTo>
                  <a:cubicBezTo>
                    <a:pt x="13474" y="7568"/>
                    <a:pt x="13168" y="6913"/>
                    <a:pt x="12944" y="6104"/>
                  </a:cubicBezTo>
                  <a:cubicBezTo>
                    <a:pt x="12719" y="5296"/>
                    <a:pt x="12576" y="4333"/>
                    <a:pt x="12403" y="3486"/>
                  </a:cubicBezTo>
                  <a:cubicBezTo>
                    <a:pt x="12229" y="2639"/>
                    <a:pt x="12025" y="1908"/>
                    <a:pt x="11851" y="1349"/>
                  </a:cubicBezTo>
                  <a:cubicBezTo>
                    <a:pt x="11678" y="791"/>
                    <a:pt x="11535" y="406"/>
                    <a:pt x="11361" y="194"/>
                  </a:cubicBezTo>
                  <a:cubicBezTo>
                    <a:pt x="11188" y="-17"/>
                    <a:pt x="10984" y="-56"/>
                    <a:pt x="10708" y="79"/>
                  </a:cubicBezTo>
                  <a:cubicBezTo>
                    <a:pt x="10433" y="214"/>
                    <a:pt x="10085" y="522"/>
                    <a:pt x="9738" y="83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19" name="Line"/>
            <p:cNvSpPr/>
            <p:nvPr/>
          </p:nvSpPr>
          <p:spPr>
            <a:xfrm>
              <a:off x="2671843" y="-568777"/>
              <a:ext cx="560585" cy="600135"/>
            </a:xfrm>
            <a:custGeom>
              <a:avLst/>
              <a:gdLst/>
              <a:ahLst/>
              <a:cxnLst>
                <a:cxn ang="0">
                  <a:pos x="wd2" y="hd2"/>
                </a:cxn>
                <a:cxn ang="5400000">
                  <a:pos x="wd2" y="hd2"/>
                </a:cxn>
                <a:cxn ang="10800000">
                  <a:pos x="wd2" y="hd2"/>
                </a:cxn>
                <a:cxn ang="16200000">
                  <a:pos x="wd2" y="hd2"/>
                </a:cxn>
              </a:cxnLst>
              <a:rect l="0" t="0" r="r" b="b"/>
              <a:pathLst>
                <a:path w="21534" h="21566" extrusionOk="0">
                  <a:moveTo>
                    <a:pt x="21534" y="0"/>
                  </a:moveTo>
                  <a:cubicBezTo>
                    <a:pt x="19217" y="619"/>
                    <a:pt x="16900" y="1239"/>
                    <a:pt x="14624" y="1897"/>
                  </a:cubicBezTo>
                  <a:cubicBezTo>
                    <a:pt x="12348" y="2555"/>
                    <a:pt x="10113" y="3252"/>
                    <a:pt x="8334" y="4335"/>
                  </a:cubicBezTo>
                  <a:cubicBezTo>
                    <a:pt x="6555" y="5419"/>
                    <a:pt x="5231" y="6890"/>
                    <a:pt x="4362" y="8671"/>
                  </a:cubicBezTo>
                  <a:cubicBezTo>
                    <a:pt x="3493" y="10452"/>
                    <a:pt x="3079" y="12542"/>
                    <a:pt x="2665" y="14477"/>
                  </a:cubicBezTo>
                  <a:cubicBezTo>
                    <a:pt x="2251" y="16413"/>
                    <a:pt x="1837" y="18194"/>
                    <a:pt x="1548" y="19277"/>
                  </a:cubicBezTo>
                  <a:cubicBezTo>
                    <a:pt x="1258" y="20361"/>
                    <a:pt x="1093" y="20748"/>
                    <a:pt x="803" y="21058"/>
                  </a:cubicBezTo>
                  <a:cubicBezTo>
                    <a:pt x="513" y="21368"/>
                    <a:pt x="100" y="21600"/>
                    <a:pt x="17" y="21561"/>
                  </a:cubicBezTo>
                  <a:cubicBezTo>
                    <a:pt x="-66" y="21523"/>
                    <a:pt x="182" y="21213"/>
                    <a:pt x="389" y="20865"/>
                  </a:cubicBezTo>
                  <a:cubicBezTo>
                    <a:pt x="596" y="20516"/>
                    <a:pt x="762" y="20129"/>
                    <a:pt x="927" y="19742"/>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0" name="Line"/>
            <p:cNvSpPr/>
            <p:nvPr/>
          </p:nvSpPr>
          <p:spPr>
            <a:xfrm>
              <a:off x="2592308" y="6463"/>
              <a:ext cx="97197" cy="133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567" y="7574"/>
                    <a:pt x="7534" y="15147"/>
                    <a:pt x="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1" name="Line"/>
            <p:cNvSpPr/>
            <p:nvPr/>
          </p:nvSpPr>
          <p:spPr>
            <a:xfrm>
              <a:off x="1822445" y="468117"/>
              <a:ext cx="6944" cy="317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458" y="2577"/>
                    <a:pt x="20759" y="4752"/>
                    <a:pt x="19765" y="6927"/>
                  </a:cubicBezTo>
                  <a:cubicBezTo>
                    <a:pt x="16414" y="14264"/>
                    <a:pt x="9711" y="21600"/>
                    <a:pt x="6360" y="21600"/>
                  </a:cubicBezTo>
                  <a:cubicBezTo>
                    <a:pt x="4282" y="21600"/>
                    <a:pt x="3493" y="18781"/>
                    <a:pt x="0" y="11048"/>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2" name="Line"/>
            <p:cNvSpPr/>
            <p:nvPr/>
          </p:nvSpPr>
          <p:spPr>
            <a:xfrm>
              <a:off x="1784632" y="525617"/>
              <a:ext cx="58171" cy="94867"/>
            </a:xfrm>
            <a:custGeom>
              <a:avLst/>
              <a:gdLst/>
              <a:ahLst/>
              <a:cxnLst>
                <a:cxn ang="0">
                  <a:pos x="wd2" y="hd2"/>
                </a:cxn>
                <a:cxn ang="5400000">
                  <a:pos x="wd2" y="hd2"/>
                </a:cxn>
                <a:cxn ang="10800000">
                  <a:pos x="wd2" y="hd2"/>
                </a:cxn>
                <a:cxn ang="16200000">
                  <a:pos x="wd2" y="hd2"/>
                </a:cxn>
              </a:cxnLst>
              <a:rect l="0" t="0" r="r" b="b"/>
              <a:pathLst>
                <a:path w="21600" h="21600" extrusionOk="0">
                  <a:moveTo>
                    <a:pt x="176" y="0"/>
                  </a:moveTo>
                  <a:cubicBezTo>
                    <a:pt x="0" y="4969"/>
                    <a:pt x="0" y="8826"/>
                    <a:pt x="0" y="11789"/>
                  </a:cubicBezTo>
                  <a:cubicBezTo>
                    <a:pt x="0" y="16695"/>
                    <a:pt x="0" y="19147"/>
                    <a:pt x="3600" y="20374"/>
                  </a:cubicBezTo>
                  <a:cubicBezTo>
                    <a:pt x="7200" y="21600"/>
                    <a:pt x="14400" y="21600"/>
                    <a:pt x="21600" y="2160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3" name="Line"/>
            <p:cNvSpPr/>
            <p:nvPr/>
          </p:nvSpPr>
          <p:spPr>
            <a:xfrm>
              <a:off x="2532543" y="80505"/>
              <a:ext cx="131108" cy="34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268" y="11421"/>
                    <a:pt x="6935" y="1241"/>
                    <a:pt x="0" y="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4" name="Line"/>
            <p:cNvSpPr/>
            <p:nvPr/>
          </p:nvSpPr>
          <p:spPr>
            <a:xfrm>
              <a:off x="2290822" y="95538"/>
              <a:ext cx="209329" cy="459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65" y="21367"/>
                    <a:pt x="528" y="21139"/>
                    <a:pt x="789" y="20914"/>
                  </a:cubicBezTo>
                  <a:cubicBezTo>
                    <a:pt x="6680" y="15849"/>
                    <a:pt x="11571" y="12810"/>
                    <a:pt x="14573" y="10784"/>
                  </a:cubicBezTo>
                  <a:cubicBezTo>
                    <a:pt x="17574" y="8758"/>
                    <a:pt x="18685" y="7745"/>
                    <a:pt x="19797" y="5719"/>
                  </a:cubicBezTo>
                  <a:cubicBezTo>
                    <a:pt x="20643" y="4177"/>
                    <a:pt x="21490" y="2047"/>
                    <a:pt x="21600" y="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5" name="Line"/>
            <p:cNvSpPr/>
            <p:nvPr/>
          </p:nvSpPr>
          <p:spPr>
            <a:xfrm>
              <a:off x="4765280" y="94372"/>
              <a:ext cx="292291" cy="15506"/>
            </a:xfrm>
            <a:custGeom>
              <a:avLst/>
              <a:gdLst/>
              <a:ahLst/>
              <a:cxnLst>
                <a:cxn ang="0">
                  <a:pos x="wd2" y="hd2"/>
                </a:cxn>
                <a:cxn ang="5400000">
                  <a:pos x="wd2" y="hd2"/>
                </a:cxn>
                <a:cxn ang="10800000">
                  <a:pos x="wd2" y="hd2"/>
                </a:cxn>
                <a:cxn ang="16200000">
                  <a:pos x="wd2" y="hd2"/>
                </a:cxn>
              </a:cxnLst>
              <a:rect l="0" t="0" r="r" b="b"/>
              <a:pathLst>
                <a:path w="21524" h="19430" extrusionOk="0">
                  <a:moveTo>
                    <a:pt x="2780" y="19430"/>
                  </a:moveTo>
                  <a:cubicBezTo>
                    <a:pt x="1352" y="14030"/>
                    <a:pt x="-76" y="8630"/>
                    <a:pt x="3" y="5930"/>
                  </a:cubicBezTo>
                  <a:cubicBezTo>
                    <a:pt x="83" y="3230"/>
                    <a:pt x="1669" y="3230"/>
                    <a:pt x="5318" y="1880"/>
                  </a:cubicBezTo>
                  <a:cubicBezTo>
                    <a:pt x="8967" y="530"/>
                    <a:pt x="14679" y="-2170"/>
                    <a:pt x="19835" y="3230"/>
                  </a:cubicBezTo>
                  <a:cubicBezTo>
                    <a:pt x="20404" y="3827"/>
                    <a:pt x="20967" y="4522"/>
                    <a:pt x="21524" y="5316"/>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6" name="Line"/>
            <p:cNvSpPr/>
            <p:nvPr/>
          </p:nvSpPr>
          <p:spPr>
            <a:xfrm>
              <a:off x="2568382" y="-226218"/>
              <a:ext cx="205146" cy="285630"/>
            </a:xfrm>
            <a:custGeom>
              <a:avLst/>
              <a:gdLst/>
              <a:ahLst/>
              <a:cxnLst>
                <a:cxn ang="0">
                  <a:pos x="wd2" y="hd2"/>
                </a:cxn>
                <a:cxn ang="5400000">
                  <a:pos x="wd2" y="hd2"/>
                </a:cxn>
                <a:cxn ang="10800000">
                  <a:pos x="wd2" y="hd2"/>
                </a:cxn>
                <a:cxn ang="16200000">
                  <a:pos x="wd2" y="hd2"/>
                </a:cxn>
              </a:cxnLst>
              <a:rect l="0" t="0" r="r" b="b"/>
              <a:pathLst>
                <a:path w="21600" h="21531" extrusionOk="0">
                  <a:moveTo>
                    <a:pt x="21600" y="0"/>
                  </a:moveTo>
                  <a:cubicBezTo>
                    <a:pt x="20693" y="487"/>
                    <a:pt x="19785" y="974"/>
                    <a:pt x="19218" y="2111"/>
                  </a:cubicBezTo>
                  <a:cubicBezTo>
                    <a:pt x="18651" y="3248"/>
                    <a:pt x="18424" y="5035"/>
                    <a:pt x="17744" y="7877"/>
                  </a:cubicBezTo>
                  <a:cubicBezTo>
                    <a:pt x="17063" y="10719"/>
                    <a:pt x="15929" y="14617"/>
                    <a:pt x="15135" y="16971"/>
                  </a:cubicBezTo>
                  <a:cubicBezTo>
                    <a:pt x="14341" y="19326"/>
                    <a:pt x="13887" y="20138"/>
                    <a:pt x="13093" y="20707"/>
                  </a:cubicBezTo>
                  <a:cubicBezTo>
                    <a:pt x="12299" y="21275"/>
                    <a:pt x="11165" y="21600"/>
                    <a:pt x="9124" y="21519"/>
                  </a:cubicBezTo>
                  <a:cubicBezTo>
                    <a:pt x="7110" y="21439"/>
                    <a:pt x="4214" y="20964"/>
                    <a:pt x="0" y="21106"/>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7" name="Line"/>
            <p:cNvSpPr/>
            <p:nvPr/>
          </p:nvSpPr>
          <p:spPr>
            <a:xfrm>
              <a:off x="1855709" y="146946"/>
              <a:ext cx="412638" cy="403591"/>
            </a:xfrm>
            <a:custGeom>
              <a:avLst/>
              <a:gdLst/>
              <a:ahLst/>
              <a:cxnLst>
                <a:cxn ang="0">
                  <a:pos x="wd2" y="hd2"/>
                </a:cxn>
                <a:cxn ang="5400000">
                  <a:pos x="wd2" y="hd2"/>
                </a:cxn>
                <a:cxn ang="10800000">
                  <a:pos x="wd2" y="hd2"/>
                </a:cxn>
                <a:cxn ang="16200000">
                  <a:pos x="wd2" y="hd2"/>
                </a:cxn>
              </a:cxnLst>
              <a:rect l="0" t="0" r="r" b="b"/>
              <a:pathLst>
                <a:path w="21600" h="21546" extrusionOk="0">
                  <a:moveTo>
                    <a:pt x="21600" y="0"/>
                  </a:moveTo>
                  <a:cubicBezTo>
                    <a:pt x="21072" y="286"/>
                    <a:pt x="20545" y="585"/>
                    <a:pt x="20019" y="896"/>
                  </a:cubicBezTo>
                  <a:cubicBezTo>
                    <a:pt x="16918" y="2737"/>
                    <a:pt x="13873" y="5037"/>
                    <a:pt x="11448" y="7338"/>
                  </a:cubicBezTo>
                  <a:cubicBezTo>
                    <a:pt x="9023" y="9638"/>
                    <a:pt x="7219" y="11938"/>
                    <a:pt x="5584" y="14066"/>
                  </a:cubicBezTo>
                  <a:cubicBezTo>
                    <a:pt x="3948" y="16194"/>
                    <a:pt x="2482" y="18149"/>
                    <a:pt x="1636" y="19472"/>
                  </a:cubicBezTo>
                  <a:cubicBezTo>
                    <a:pt x="790" y="20795"/>
                    <a:pt x="565" y="21485"/>
                    <a:pt x="565" y="21542"/>
                  </a:cubicBezTo>
                  <a:cubicBezTo>
                    <a:pt x="565" y="21600"/>
                    <a:pt x="790" y="21025"/>
                    <a:pt x="1862" y="19242"/>
                  </a:cubicBezTo>
                  <a:cubicBezTo>
                    <a:pt x="2933" y="17459"/>
                    <a:pt x="4850" y="14469"/>
                    <a:pt x="6655" y="12111"/>
                  </a:cubicBezTo>
                  <a:cubicBezTo>
                    <a:pt x="8459" y="9753"/>
                    <a:pt x="10151" y="8028"/>
                    <a:pt x="11392" y="6762"/>
                  </a:cubicBezTo>
                  <a:cubicBezTo>
                    <a:pt x="12632" y="5497"/>
                    <a:pt x="13422" y="4692"/>
                    <a:pt x="13534" y="4462"/>
                  </a:cubicBezTo>
                  <a:cubicBezTo>
                    <a:pt x="13647" y="4232"/>
                    <a:pt x="13083" y="4577"/>
                    <a:pt x="11222" y="5785"/>
                  </a:cubicBezTo>
                  <a:cubicBezTo>
                    <a:pt x="9362" y="6993"/>
                    <a:pt x="6204" y="9063"/>
                    <a:pt x="3666" y="11248"/>
                  </a:cubicBezTo>
                  <a:cubicBezTo>
                    <a:pt x="2237" y="12479"/>
                    <a:pt x="1005" y="13746"/>
                    <a:pt x="0" y="14885"/>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8" name="Line"/>
            <p:cNvSpPr/>
            <p:nvPr/>
          </p:nvSpPr>
          <p:spPr>
            <a:xfrm>
              <a:off x="1782283" y="260336"/>
              <a:ext cx="239693" cy="283739"/>
            </a:xfrm>
            <a:custGeom>
              <a:avLst/>
              <a:gdLst/>
              <a:ahLst/>
              <a:cxnLst>
                <a:cxn ang="0">
                  <a:pos x="wd2" y="hd2"/>
                </a:cxn>
                <a:cxn ang="5400000">
                  <a:pos x="wd2" y="hd2"/>
                </a:cxn>
                <a:cxn ang="10800000">
                  <a:pos x="wd2" y="hd2"/>
                </a:cxn>
                <a:cxn ang="16200000">
                  <a:pos x="wd2" y="hd2"/>
                </a:cxn>
              </a:cxnLst>
              <a:rect l="0" t="0" r="r" b="b"/>
              <a:pathLst>
                <a:path w="21425" h="21524" extrusionOk="0">
                  <a:moveTo>
                    <a:pt x="501" y="19662"/>
                  </a:moveTo>
                  <a:cubicBezTo>
                    <a:pt x="467" y="19737"/>
                    <a:pt x="434" y="19811"/>
                    <a:pt x="403" y="19884"/>
                  </a:cubicBezTo>
                  <a:cubicBezTo>
                    <a:pt x="18" y="20783"/>
                    <a:pt x="-175" y="21600"/>
                    <a:pt x="210" y="21518"/>
                  </a:cubicBezTo>
                  <a:cubicBezTo>
                    <a:pt x="595" y="21437"/>
                    <a:pt x="1558" y="20456"/>
                    <a:pt x="4062" y="17678"/>
                  </a:cubicBezTo>
                  <a:cubicBezTo>
                    <a:pt x="6565" y="14899"/>
                    <a:pt x="10609" y="10323"/>
                    <a:pt x="13402" y="7381"/>
                  </a:cubicBezTo>
                  <a:cubicBezTo>
                    <a:pt x="16194" y="4440"/>
                    <a:pt x="17734" y="3132"/>
                    <a:pt x="19083" y="1988"/>
                  </a:cubicBezTo>
                  <a:cubicBezTo>
                    <a:pt x="20131" y="1099"/>
                    <a:pt x="21062" y="308"/>
                    <a:pt x="21425" y="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29" name="Line"/>
            <p:cNvSpPr/>
            <p:nvPr/>
          </p:nvSpPr>
          <p:spPr>
            <a:xfrm>
              <a:off x="1743174" y="260290"/>
              <a:ext cx="3995724" cy="375717"/>
            </a:xfrm>
            <a:custGeom>
              <a:avLst/>
              <a:gdLst/>
              <a:ahLst/>
              <a:cxnLst>
                <a:cxn ang="0">
                  <a:pos x="wd2" y="hd2"/>
                </a:cxn>
                <a:cxn ang="5400000">
                  <a:pos x="wd2" y="hd2"/>
                </a:cxn>
                <a:cxn ang="10800000">
                  <a:pos x="wd2" y="hd2"/>
                </a:cxn>
                <a:cxn ang="16200000">
                  <a:pos x="wd2" y="hd2"/>
                </a:cxn>
              </a:cxnLst>
              <a:rect l="0" t="0" r="r" b="b"/>
              <a:pathLst>
                <a:path w="21580" h="21502" extrusionOk="0">
                  <a:moveTo>
                    <a:pt x="1507" y="0"/>
                  </a:moveTo>
                  <a:cubicBezTo>
                    <a:pt x="1484" y="258"/>
                    <a:pt x="1417" y="1026"/>
                    <a:pt x="1306" y="2489"/>
                  </a:cubicBezTo>
                  <a:cubicBezTo>
                    <a:pt x="1167" y="4338"/>
                    <a:pt x="957" y="7297"/>
                    <a:pt x="754" y="10133"/>
                  </a:cubicBezTo>
                  <a:cubicBezTo>
                    <a:pt x="550" y="12969"/>
                    <a:pt x="352" y="15682"/>
                    <a:pt x="236" y="17346"/>
                  </a:cubicBezTo>
                  <a:cubicBezTo>
                    <a:pt x="120" y="19011"/>
                    <a:pt x="85" y="19627"/>
                    <a:pt x="50" y="20182"/>
                  </a:cubicBezTo>
                  <a:cubicBezTo>
                    <a:pt x="15" y="20737"/>
                    <a:pt x="-20" y="21230"/>
                    <a:pt x="15" y="21415"/>
                  </a:cubicBezTo>
                  <a:cubicBezTo>
                    <a:pt x="50" y="21600"/>
                    <a:pt x="155" y="21477"/>
                    <a:pt x="387" y="21168"/>
                  </a:cubicBezTo>
                  <a:cubicBezTo>
                    <a:pt x="620" y="20860"/>
                    <a:pt x="981" y="20367"/>
                    <a:pt x="1353" y="20059"/>
                  </a:cubicBezTo>
                  <a:cubicBezTo>
                    <a:pt x="1725" y="19751"/>
                    <a:pt x="2109" y="19627"/>
                    <a:pt x="2546" y="19504"/>
                  </a:cubicBezTo>
                  <a:cubicBezTo>
                    <a:pt x="2982" y="19381"/>
                    <a:pt x="3471" y="19257"/>
                    <a:pt x="3924" y="19134"/>
                  </a:cubicBezTo>
                  <a:cubicBezTo>
                    <a:pt x="4378" y="19011"/>
                    <a:pt x="4797" y="18887"/>
                    <a:pt x="5233" y="18764"/>
                  </a:cubicBezTo>
                  <a:cubicBezTo>
                    <a:pt x="5670" y="18641"/>
                    <a:pt x="6124" y="18518"/>
                    <a:pt x="6589" y="18394"/>
                  </a:cubicBezTo>
                  <a:cubicBezTo>
                    <a:pt x="7054" y="18271"/>
                    <a:pt x="7531" y="18148"/>
                    <a:pt x="8003" y="18024"/>
                  </a:cubicBezTo>
                  <a:cubicBezTo>
                    <a:pt x="8474" y="17901"/>
                    <a:pt x="8939" y="17778"/>
                    <a:pt x="9399" y="17654"/>
                  </a:cubicBezTo>
                  <a:cubicBezTo>
                    <a:pt x="9859" y="17531"/>
                    <a:pt x="10312" y="17408"/>
                    <a:pt x="10772" y="17285"/>
                  </a:cubicBezTo>
                  <a:cubicBezTo>
                    <a:pt x="11232" y="17161"/>
                    <a:pt x="11697" y="17038"/>
                    <a:pt x="12151" y="16853"/>
                  </a:cubicBezTo>
                  <a:cubicBezTo>
                    <a:pt x="12605" y="16668"/>
                    <a:pt x="13047" y="16421"/>
                    <a:pt x="13500" y="16298"/>
                  </a:cubicBezTo>
                  <a:cubicBezTo>
                    <a:pt x="13954" y="16175"/>
                    <a:pt x="14420" y="16175"/>
                    <a:pt x="14897" y="16175"/>
                  </a:cubicBezTo>
                  <a:cubicBezTo>
                    <a:pt x="15374" y="16175"/>
                    <a:pt x="15862" y="16175"/>
                    <a:pt x="16345" y="16175"/>
                  </a:cubicBezTo>
                  <a:cubicBezTo>
                    <a:pt x="16828" y="16175"/>
                    <a:pt x="17305" y="16175"/>
                    <a:pt x="17782" y="16175"/>
                  </a:cubicBezTo>
                  <a:cubicBezTo>
                    <a:pt x="18259" y="16175"/>
                    <a:pt x="18736" y="16175"/>
                    <a:pt x="19202" y="16113"/>
                  </a:cubicBezTo>
                  <a:cubicBezTo>
                    <a:pt x="19667" y="16052"/>
                    <a:pt x="20121" y="15928"/>
                    <a:pt x="20482" y="15867"/>
                  </a:cubicBezTo>
                  <a:cubicBezTo>
                    <a:pt x="20842" y="15805"/>
                    <a:pt x="21110" y="15805"/>
                    <a:pt x="21290" y="15805"/>
                  </a:cubicBezTo>
                  <a:cubicBezTo>
                    <a:pt x="21467" y="15805"/>
                    <a:pt x="21560" y="15805"/>
                    <a:pt x="21580" y="1546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30" name="Line"/>
            <p:cNvSpPr/>
            <p:nvPr/>
          </p:nvSpPr>
          <p:spPr>
            <a:xfrm>
              <a:off x="5598775" y="377852"/>
              <a:ext cx="62361" cy="604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368" y="17266"/>
                    <a:pt x="12873" y="12721"/>
                    <a:pt x="8321" y="8175"/>
                  </a:cubicBezTo>
                  <a:cubicBezTo>
                    <a:pt x="5583" y="5442"/>
                    <a:pt x="2824" y="2708"/>
                    <a:pt x="0" y="0"/>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31" name="Line"/>
            <p:cNvSpPr/>
            <p:nvPr/>
          </p:nvSpPr>
          <p:spPr>
            <a:xfrm>
              <a:off x="4790635" y="112853"/>
              <a:ext cx="768668" cy="230767"/>
            </a:xfrm>
            <a:custGeom>
              <a:avLst/>
              <a:gdLst/>
              <a:ahLst/>
              <a:cxnLst>
                <a:cxn ang="0">
                  <a:pos x="wd2" y="hd2"/>
                </a:cxn>
                <a:cxn ang="5400000">
                  <a:pos x="wd2" y="hd2"/>
                </a:cxn>
                <a:cxn ang="10800000">
                  <a:pos x="wd2" y="hd2"/>
                </a:cxn>
                <a:cxn ang="16200000">
                  <a:pos x="wd2" y="hd2"/>
                </a:cxn>
              </a:cxnLst>
              <a:rect l="0" t="0" r="r" b="b"/>
              <a:pathLst>
                <a:path w="21525" h="21523" extrusionOk="0">
                  <a:moveTo>
                    <a:pt x="21525" y="21523"/>
                  </a:moveTo>
                  <a:cubicBezTo>
                    <a:pt x="21098" y="20393"/>
                    <a:pt x="20641" y="19311"/>
                    <a:pt x="20136" y="18309"/>
                  </a:cubicBezTo>
                  <a:cubicBezTo>
                    <a:pt x="18869" y="15798"/>
                    <a:pt x="17300" y="13788"/>
                    <a:pt x="15490" y="11578"/>
                  </a:cubicBezTo>
                  <a:cubicBezTo>
                    <a:pt x="13680" y="9367"/>
                    <a:pt x="11629" y="6956"/>
                    <a:pt x="9668" y="5047"/>
                  </a:cubicBezTo>
                  <a:cubicBezTo>
                    <a:pt x="7708" y="3138"/>
                    <a:pt x="5837" y="1732"/>
                    <a:pt x="4420" y="928"/>
                  </a:cubicBezTo>
                  <a:cubicBezTo>
                    <a:pt x="3002" y="124"/>
                    <a:pt x="2037" y="-77"/>
                    <a:pt x="1313" y="23"/>
                  </a:cubicBezTo>
                  <a:cubicBezTo>
                    <a:pt x="589" y="124"/>
                    <a:pt x="106" y="526"/>
                    <a:pt x="15" y="827"/>
                  </a:cubicBezTo>
                  <a:cubicBezTo>
                    <a:pt x="-75" y="1129"/>
                    <a:pt x="227" y="1330"/>
                    <a:pt x="1252" y="1430"/>
                  </a:cubicBezTo>
                  <a:cubicBezTo>
                    <a:pt x="2278" y="1531"/>
                    <a:pt x="4027" y="1531"/>
                    <a:pt x="5777" y="1932"/>
                  </a:cubicBezTo>
                  <a:cubicBezTo>
                    <a:pt x="7527" y="2334"/>
                    <a:pt x="9276" y="3138"/>
                    <a:pt x="11056" y="4545"/>
                  </a:cubicBezTo>
                  <a:cubicBezTo>
                    <a:pt x="12568" y="5740"/>
                    <a:pt x="14102" y="7371"/>
                    <a:pt x="15603" y="9066"/>
                  </a:cubicBezTo>
                </a:path>
              </a:pathLst>
            </a:custGeom>
            <a:noFill/>
            <a:ln w="74149" cap="rnd">
              <a:solidFill>
                <a:srgbClr val="0000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pic>
          <p:nvPicPr>
            <p:cNvPr id="32" name="Line" descr="Line"/>
            <p:cNvPicPr>
              <a:picLocks/>
            </p:cNvPicPr>
            <p:nvPr/>
          </p:nvPicPr>
          <p:blipFill>
            <a:blip r:embed="rId4"/>
            <a:stretch>
              <a:fillRect/>
            </a:stretch>
          </p:blipFill>
          <p:spPr>
            <a:xfrm>
              <a:off x="412494" y="1484672"/>
              <a:ext cx="3629760" cy="113316"/>
            </a:xfrm>
            <a:prstGeom prst="rect">
              <a:avLst/>
            </a:prstGeom>
            <a:effectLst/>
          </p:spPr>
        </p:pic>
        <p:pic>
          <p:nvPicPr>
            <p:cNvPr id="33" name="Line" descr="Line"/>
            <p:cNvPicPr>
              <a:picLocks/>
            </p:cNvPicPr>
            <p:nvPr/>
          </p:nvPicPr>
          <p:blipFill>
            <a:blip r:embed="rId5"/>
            <a:stretch>
              <a:fillRect/>
            </a:stretch>
          </p:blipFill>
          <p:spPr>
            <a:xfrm>
              <a:off x="806757" y="2040522"/>
              <a:ext cx="4903048" cy="126614"/>
            </a:xfrm>
            <a:prstGeom prst="rect">
              <a:avLst/>
            </a:prstGeom>
            <a:effectLst/>
          </p:spPr>
        </p:pic>
        <p:pic>
          <p:nvPicPr>
            <p:cNvPr id="34" name="Line" descr="Line"/>
            <p:cNvPicPr>
              <a:picLocks/>
            </p:cNvPicPr>
            <p:nvPr/>
          </p:nvPicPr>
          <p:blipFill>
            <a:blip r:embed="rId6"/>
            <a:stretch>
              <a:fillRect/>
            </a:stretch>
          </p:blipFill>
          <p:spPr>
            <a:xfrm>
              <a:off x="981270" y="2687289"/>
              <a:ext cx="4592805" cy="203742"/>
            </a:xfrm>
            <a:prstGeom prst="rect">
              <a:avLst/>
            </a:prstGeom>
            <a:effectLst/>
          </p:spPr>
        </p:pic>
        <p:pic>
          <p:nvPicPr>
            <p:cNvPr id="35" name="Line" descr="Line"/>
            <p:cNvPicPr>
              <a:picLocks/>
            </p:cNvPicPr>
            <p:nvPr/>
          </p:nvPicPr>
          <p:blipFill>
            <a:blip r:embed="rId7"/>
            <a:stretch>
              <a:fillRect/>
            </a:stretch>
          </p:blipFill>
          <p:spPr>
            <a:xfrm>
              <a:off x="974806" y="3718245"/>
              <a:ext cx="891597" cy="103513"/>
            </a:xfrm>
            <a:prstGeom prst="rect">
              <a:avLst/>
            </a:prstGeom>
            <a:effectLst/>
          </p:spPr>
        </p:pic>
        <p:pic>
          <p:nvPicPr>
            <p:cNvPr id="36" name="Line" descr="Line"/>
            <p:cNvPicPr>
              <a:picLocks/>
            </p:cNvPicPr>
            <p:nvPr/>
          </p:nvPicPr>
          <p:blipFill>
            <a:blip r:embed="rId8"/>
            <a:stretch>
              <a:fillRect/>
            </a:stretch>
          </p:blipFill>
          <p:spPr>
            <a:xfrm>
              <a:off x="5021863" y="3510625"/>
              <a:ext cx="713795" cy="44218"/>
            </a:xfrm>
            <a:prstGeom prst="rect">
              <a:avLst/>
            </a:prstGeom>
            <a:effectLst/>
          </p:spPr>
        </p:pic>
        <p:pic>
          <p:nvPicPr>
            <p:cNvPr id="37" name="Line" descr="Line"/>
            <p:cNvPicPr>
              <a:picLocks/>
            </p:cNvPicPr>
            <p:nvPr/>
          </p:nvPicPr>
          <p:blipFill>
            <a:blip r:embed="rId9"/>
            <a:stretch>
              <a:fillRect/>
            </a:stretch>
          </p:blipFill>
          <p:spPr>
            <a:xfrm>
              <a:off x="1795655" y="4257827"/>
              <a:ext cx="4243780" cy="126243"/>
            </a:xfrm>
            <a:prstGeom prst="rect">
              <a:avLst/>
            </a:prstGeom>
            <a:effectLst/>
          </p:spPr>
        </p:pic>
        <p:pic>
          <p:nvPicPr>
            <p:cNvPr id="38" name="Line" descr="Line"/>
            <p:cNvPicPr>
              <a:picLocks/>
            </p:cNvPicPr>
            <p:nvPr/>
          </p:nvPicPr>
          <p:blipFill>
            <a:blip r:embed="rId10"/>
            <a:stretch>
              <a:fillRect/>
            </a:stretch>
          </p:blipFill>
          <p:spPr>
            <a:xfrm>
              <a:off x="903710" y="4926103"/>
              <a:ext cx="5549383" cy="91377"/>
            </a:xfrm>
            <a:prstGeom prst="rect">
              <a:avLst/>
            </a:prstGeom>
            <a:effectLst/>
          </p:spPr>
        </p:pic>
        <p:pic>
          <p:nvPicPr>
            <p:cNvPr id="39" name="Line" descr="Line"/>
            <p:cNvPicPr>
              <a:picLocks/>
            </p:cNvPicPr>
            <p:nvPr/>
          </p:nvPicPr>
          <p:blipFill>
            <a:blip r:embed="rId11"/>
            <a:stretch>
              <a:fillRect/>
            </a:stretch>
          </p:blipFill>
          <p:spPr>
            <a:xfrm>
              <a:off x="1562973" y="5672937"/>
              <a:ext cx="4773778" cy="126612"/>
            </a:xfrm>
            <a:prstGeom prst="rect">
              <a:avLst/>
            </a:prstGeom>
            <a:effectLst/>
          </p:spPr>
        </p:pic>
        <p:sp>
          <p:nvSpPr>
            <p:cNvPr id="40" name="Line"/>
            <p:cNvSpPr/>
            <p:nvPr/>
          </p:nvSpPr>
          <p:spPr>
            <a:xfrm>
              <a:off x="1121656" y="1061707"/>
              <a:ext cx="501392" cy="498669"/>
            </a:xfrm>
            <a:custGeom>
              <a:avLst/>
              <a:gdLst/>
              <a:ahLst/>
              <a:cxnLst>
                <a:cxn ang="0">
                  <a:pos x="wd2" y="hd2"/>
                </a:cxn>
                <a:cxn ang="5400000">
                  <a:pos x="wd2" y="hd2"/>
                </a:cxn>
                <a:cxn ang="10800000">
                  <a:pos x="wd2" y="hd2"/>
                </a:cxn>
                <a:cxn ang="16200000">
                  <a:pos x="wd2" y="hd2"/>
                </a:cxn>
              </a:cxnLst>
              <a:rect l="0" t="0" r="r" b="b"/>
              <a:pathLst>
                <a:path w="21482" h="21184" extrusionOk="0">
                  <a:moveTo>
                    <a:pt x="21482" y="6243"/>
                  </a:moveTo>
                  <a:cubicBezTo>
                    <a:pt x="21113" y="4870"/>
                    <a:pt x="20744" y="3497"/>
                    <a:pt x="19728" y="2399"/>
                  </a:cubicBezTo>
                  <a:cubicBezTo>
                    <a:pt x="18713" y="1300"/>
                    <a:pt x="17051" y="477"/>
                    <a:pt x="14928" y="156"/>
                  </a:cubicBezTo>
                  <a:cubicBezTo>
                    <a:pt x="12805" y="-164"/>
                    <a:pt x="10220" y="19"/>
                    <a:pt x="7959" y="614"/>
                  </a:cubicBezTo>
                  <a:cubicBezTo>
                    <a:pt x="5697" y="1209"/>
                    <a:pt x="3759" y="2216"/>
                    <a:pt x="2374" y="3863"/>
                  </a:cubicBezTo>
                  <a:cubicBezTo>
                    <a:pt x="990" y="5511"/>
                    <a:pt x="159" y="7799"/>
                    <a:pt x="20" y="10270"/>
                  </a:cubicBezTo>
                  <a:cubicBezTo>
                    <a:pt x="-118" y="12741"/>
                    <a:pt x="436" y="15395"/>
                    <a:pt x="1913" y="17363"/>
                  </a:cubicBezTo>
                  <a:cubicBezTo>
                    <a:pt x="3390" y="19331"/>
                    <a:pt x="5790" y="20612"/>
                    <a:pt x="8651" y="21024"/>
                  </a:cubicBezTo>
                  <a:cubicBezTo>
                    <a:pt x="11513" y="21436"/>
                    <a:pt x="14836" y="20978"/>
                    <a:pt x="18159" y="20521"/>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1" name="Line"/>
            <p:cNvSpPr/>
            <p:nvPr/>
          </p:nvSpPr>
          <p:spPr>
            <a:xfrm>
              <a:off x="1801059" y="1041937"/>
              <a:ext cx="1482112" cy="483109"/>
            </a:xfrm>
            <a:custGeom>
              <a:avLst/>
              <a:gdLst/>
              <a:ahLst/>
              <a:cxnLst>
                <a:cxn ang="0">
                  <a:pos x="wd2" y="hd2"/>
                </a:cxn>
                <a:cxn ang="5400000">
                  <a:pos x="wd2" y="hd2"/>
                </a:cxn>
                <a:cxn ang="10800000">
                  <a:pos x="wd2" y="hd2"/>
                </a:cxn>
                <a:cxn ang="16200000">
                  <a:pos x="wd2" y="hd2"/>
                </a:cxn>
              </a:cxnLst>
              <a:rect l="0" t="0" r="r" b="b"/>
              <a:pathLst>
                <a:path w="21473" h="21059" extrusionOk="0">
                  <a:moveTo>
                    <a:pt x="5474" y="10648"/>
                  </a:moveTo>
                  <a:cubicBezTo>
                    <a:pt x="5443" y="9615"/>
                    <a:pt x="5412" y="8582"/>
                    <a:pt x="5146" y="7502"/>
                  </a:cubicBezTo>
                  <a:cubicBezTo>
                    <a:pt x="4881" y="6422"/>
                    <a:pt x="4382" y="5295"/>
                    <a:pt x="3773" y="4778"/>
                  </a:cubicBezTo>
                  <a:cubicBezTo>
                    <a:pt x="3164" y="4262"/>
                    <a:pt x="2446" y="4356"/>
                    <a:pt x="1806" y="5342"/>
                  </a:cubicBezTo>
                  <a:cubicBezTo>
                    <a:pt x="1167" y="6328"/>
                    <a:pt x="605" y="8206"/>
                    <a:pt x="293" y="10319"/>
                  </a:cubicBezTo>
                  <a:cubicBezTo>
                    <a:pt x="-20" y="12432"/>
                    <a:pt x="-82" y="14780"/>
                    <a:pt x="105" y="16705"/>
                  </a:cubicBezTo>
                  <a:cubicBezTo>
                    <a:pt x="293" y="18631"/>
                    <a:pt x="730" y="20133"/>
                    <a:pt x="1307" y="20744"/>
                  </a:cubicBezTo>
                  <a:cubicBezTo>
                    <a:pt x="1884" y="21354"/>
                    <a:pt x="2602" y="21072"/>
                    <a:pt x="3227" y="19945"/>
                  </a:cubicBezTo>
                  <a:cubicBezTo>
                    <a:pt x="3851" y="18818"/>
                    <a:pt x="4382" y="16846"/>
                    <a:pt x="4694" y="15062"/>
                  </a:cubicBezTo>
                  <a:cubicBezTo>
                    <a:pt x="5006" y="13277"/>
                    <a:pt x="5100" y="11681"/>
                    <a:pt x="5162" y="10601"/>
                  </a:cubicBezTo>
                  <a:cubicBezTo>
                    <a:pt x="5224" y="9521"/>
                    <a:pt x="5256" y="8957"/>
                    <a:pt x="5271" y="9004"/>
                  </a:cubicBezTo>
                  <a:cubicBezTo>
                    <a:pt x="5287" y="9051"/>
                    <a:pt x="5287" y="9709"/>
                    <a:pt x="5412" y="11024"/>
                  </a:cubicBezTo>
                  <a:cubicBezTo>
                    <a:pt x="5536" y="12338"/>
                    <a:pt x="5786" y="14311"/>
                    <a:pt x="6286" y="15813"/>
                  </a:cubicBezTo>
                  <a:cubicBezTo>
                    <a:pt x="6785" y="17316"/>
                    <a:pt x="7534" y="18349"/>
                    <a:pt x="8408" y="18865"/>
                  </a:cubicBezTo>
                  <a:cubicBezTo>
                    <a:pt x="9282" y="19382"/>
                    <a:pt x="10281" y="19382"/>
                    <a:pt x="10999" y="18912"/>
                  </a:cubicBezTo>
                  <a:cubicBezTo>
                    <a:pt x="11717" y="18443"/>
                    <a:pt x="12154" y="17504"/>
                    <a:pt x="12388" y="16424"/>
                  </a:cubicBezTo>
                  <a:cubicBezTo>
                    <a:pt x="12622" y="15344"/>
                    <a:pt x="12653" y="14123"/>
                    <a:pt x="12622" y="13324"/>
                  </a:cubicBezTo>
                  <a:cubicBezTo>
                    <a:pt x="12591" y="12526"/>
                    <a:pt x="12497" y="12151"/>
                    <a:pt x="12404" y="12151"/>
                  </a:cubicBezTo>
                  <a:cubicBezTo>
                    <a:pt x="12310" y="12151"/>
                    <a:pt x="12216" y="12526"/>
                    <a:pt x="12201" y="13559"/>
                  </a:cubicBezTo>
                  <a:cubicBezTo>
                    <a:pt x="12185" y="14592"/>
                    <a:pt x="12247" y="16283"/>
                    <a:pt x="12326" y="17457"/>
                  </a:cubicBezTo>
                  <a:cubicBezTo>
                    <a:pt x="12404" y="18631"/>
                    <a:pt x="12497" y="19288"/>
                    <a:pt x="12513" y="19241"/>
                  </a:cubicBezTo>
                  <a:cubicBezTo>
                    <a:pt x="12528" y="19194"/>
                    <a:pt x="12466" y="18443"/>
                    <a:pt x="12388" y="16517"/>
                  </a:cubicBezTo>
                  <a:cubicBezTo>
                    <a:pt x="12310" y="14592"/>
                    <a:pt x="12216" y="11493"/>
                    <a:pt x="12169" y="9615"/>
                  </a:cubicBezTo>
                  <a:cubicBezTo>
                    <a:pt x="12123" y="7737"/>
                    <a:pt x="12123" y="7079"/>
                    <a:pt x="12185" y="6516"/>
                  </a:cubicBezTo>
                  <a:cubicBezTo>
                    <a:pt x="12247" y="5952"/>
                    <a:pt x="12372" y="5483"/>
                    <a:pt x="12622" y="5342"/>
                  </a:cubicBezTo>
                  <a:cubicBezTo>
                    <a:pt x="12872" y="5201"/>
                    <a:pt x="13246" y="5389"/>
                    <a:pt x="13855" y="6140"/>
                  </a:cubicBezTo>
                  <a:cubicBezTo>
                    <a:pt x="14464" y="6891"/>
                    <a:pt x="15306" y="8206"/>
                    <a:pt x="16102" y="9004"/>
                  </a:cubicBezTo>
                  <a:cubicBezTo>
                    <a:pt x="16898" y="9803"/>
                    <a:pt x="17647" y="10084"/>
                    <a:pt x="18443" y="9803"/>
                  </a:cubicBezTo>
                  <a:cubicBezTo>
                    <a:pt x="19239" y="9521"/>
                    <a:pt x="20082" y="8676"/>
                    <a:pt x="20613" y="7596"/>
                  </a:cubicBezTo>
                  <a:cubicBezTo>
                    <a:pt x="21143" y="6516"/>
                    <a:pt x="21362" y="5201"/>
                    <a:pt x="21440" y="3980"/>
                  </a:cubicBezTo>
                  <a:cubicBezTo>
                    <a:pt x="21518" y="2759"/>
                    <a:pt x="21456" y="1632"/>
                    <a:pt x="21268" y="881"/>
                  </a:cubicBezTo>
                  <a:cubicBezTo>
                    <a:pt x="21081" y="130"/>
                    <a:pt x="20769" y="-246"/>
                    <a:pt x="20254" y="177"/>
                  </a:cubicBezTo>
                  <a:cubicBezTo>
                    <a:pt x="19739" y="599"/>
                    <a:pt x="19021" y="1820"/>
                    <a:pt x="18459" y="3651"/>
                  </a:cubicBezTo>
                  <a:cubicBezTo>
                    <a:pt x="17897" y="5483"/>
                    <a:pt x="17491" y="7924"/>
                    <a:pt x="17382" y="10131"/>
                  </a:cubicBezTo>
                  <a:cubicBezTo>
                    <a:pt x="17273" y="12338"/>
                    <a:pt x="17460" y="14311"/>
                    <a:pt x="18147" y="15719"/>
                  </a:cubicBezTo>
                  <a:cubicBezTo>
                    <a:pt x="18834" y="17128"/>
                    <a:pt x="20020" y="17973"/>
                    <a:pt x="21206" y="18818"/>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2" name="Line"/>
            <p:cNvSpPr/>
            <p:nvPr/>
          </p:nvSpPr>
          <p:spPr>
            <a:xfrm>
              <a:off x="1765191" y="2175976"/>
              <a:ext cx="276117" cy="861809"/>
            </a:xfrm>
            <a:custGeom>
              <a:avLst/>
              <a:gdLst/>
              <a:ahLst/>
              <a:cxnLst>
                <a:cxn ang="0">
                  <a:pos x="wd2" y="hd2"/>
                </a:cxn>
                <a:cxn ang="5400000">
                  <a:pos x="wd2" y="hd2"/>
                </a:cxn>
                <a:cxn ang="10800000">
                  <a:pos x="wd2" y="hd2"/>
                </a:cxn>
                <a:cxn ang="16200000">
                  <a:pos x="wd2" y="hd2"/>
                </a:cxn>
              </a:cxnLst>
              <a:rect l="0" t="0" r="r" b="b"/>
              <a:pathLst>
                <a:path w="21132" h="21440" extrusionOk="0">
                  <a:moveTo>
                    <a:pt x="12370" y="6647"/>
                  </a:moveTo>
                  <a:cubicBezTo>
                    <a:pt x="14844" y="6165"/>
                    <a:pt x="17317" y="5682"/>
                    <a:pt x="18966" y="5012"/>
                  </a:cubicBezTo>
                  <a:cubicBezTo>
                    <a:pt x="20615" y="4342"/>
                    <a:pt x="21439" y="3485"/>
                    <a:pt x="21027" y="2627"/>
                  </a:cubicBezTo>
                  <a:cubicBezTo>
                    <a:pt x="20615" y="1770"/>
                    <a:pt x="18966" y="912"/>
                    <a:pt x="16822" y="430"/>
                  </a:cubicBezTo>
                  <a:cubicBezTo>
                    <a:pt x="14679" y="-53"/>
                    <a:pt x="12041" y="-160"/>
                    <a:pt x="9485" y="269"/>
                  </a:cubicBezTo>
                  <a:cubicBezTo>
                    <a:pt x="6929" y="698"/>
                    <a:pt x="4456" y="1662"/>
                    <a:pt x="2807" y="3163"/>
                  </a:cubicBezTo>
                  <a:cubicBezTo>
                    <a:pt x="1158" y="4664"/>
                    <a:pt x="334" y="6701"/>
                    <a:pt x="86" y="8710"/>
                  </a:cubicBezTo>
                  <a:cubicBezTo>
                    <a:pt x="-161" y="10720"/>
                    <a:pt x="169" y="12704"/>
                    <a:pt x="499" y="14445"/>
                  </a:cubicBezTo>
                  <a:cubicBezTo>
                    <a:pt x="828" y="16187"/>
                    <a:pt x="1158" y="17688"/>
                    <a:pt x="1735" y="18814"/>
                  </a:cubicBezTo>
                  <a:cubicBezTo>
                    <a:pt x="2312" y="19939"/>
                    <a:pt x="3137" y="20690"/>
                    <a:pt x="3961" y="21440"/>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3" name="Line"/>
            <p:cNvSpPr/>
            <p:nvPr/>
          </p:nvSpPr>
          <p:spPr>
            <a:xfrm>
              <a:off x="1769778" y="2441910"/>
              <a:ext cx="855093" cy="400964"/>
            </a:xfrm>
            <a:custGeom>
              <a:avLst/>
              <a:gdLst/>
              <a:ahLst/>
              <a:cxnLst>
                <a:cxn ang="0">
                  <a:pos x="wd2" y="hd2"/>
                </a:cxn>
                <a:cxn ang="5400000">
                  <a:pos x="wd2" y="hd2"/>
                </a:cxn>
                <a:cxn ang="10800000">
                  <a:pos x="wd2" y="hd2"/>
                </a:cxn>
                <a:cxn ang="16200000">
                  <a:pos x="wd2" y="hd2"/>
                </a:cxn>
              </a:cxnLst>
              <a:rect l="0" t="0" r="r" b="b"/>
              <a:pathLst>
                <a:path w="21540" h="21270" extrusionOk="0">
                  <a:moveTo>
                    <a:pt x="49" y="13780"/>
                  </a:moveTo>
                  <a:cubicBezTo>
                    <a:pt x="-6" y="12980"/>
                    <a:pt x="-60" y="12180"/>
                    <a:pt x="157" y="11494"/>
                  </a:cubicBezTo>
                  <a:cubicBezTo>
                    <a:pt x="374" y="10808"/>
                    <a:pt x="863" y="10237"/>
                    <a:pt x="1487" y="9666"/>
                  </a:cubicBezTo>
                  <a:cubicBezTo>
                    <a:pt x="2111" y="9094"/>
                    <a:pt x="2871" y="8523"/>
                    <a:pt x="3413" y="8237"/>
                  </a:cubicBezTo>
                  <a:cubicBezTo>
                    <a:pt x="3956" y="7951"/>
                    <a:pt x="4282" y="7951"/>
                    <a:pt x="4580" y="8808"/>
                  </a:cubicBezTo>
                  <a:cubicBezTo>
                    <a:pt x="4879" y="9666"/>
                    <a:pt x="5150" y="11380"/>
                    <a:pt x="5421" y="13266"/>
                  </a:cubicBezTo>
                  <a:cubicBezTo>
                    <a:pt x="5693" y="15151"/>
                    <a:pt x="5964" y="17208"/>
                    <a:pt x="6344" y="18637"/>
                  </a:cubicBezTo>
                  <a:cubicBezTo>
                    <a:pt x="6724" y="20066"/>
                    <a:pt x="7212" y="20866"/>
                    <a:pt x="7809" y="21151"/>
                  </a:cubicBezTo>
                  <a:cubicBezTo>
                    <a:pt x="8406" y="21437"/>
                    <a:pt x="9112" y="21208"/>
                    <a:pt x="9709" y="20408"/>
                  </a:cubicBezTo>
                  <a:cubicBezTo>
                    <a:pt x="10306" y="19608"/>
                    <a:pt x="10794" y="18237"/>
                    <a:pt x="10876" y="16466"/>
                  </a:cubicBezTo>
                  <a:cubicBezTo>
                    <a:pt x="10957" y="14694"/>
                    <a:pt x="10631" y="12523"/>
                    <a:pt x="9763" y="10923"/>
                  </a:cubicBezTo>
                  <a:cubicBezTo>
                    <a:pt x="8895" y="9323"/>
                    <a:pt x="7484" y="8294"/>
                    <a:pt x="6615" y="7723"/>
                  </a:cubicBezTo>
                  <a:cubicBezTo>
                    <a:pt x="5747" y="7151"/>
                    <a:pt x="5421" y="7037"/>
                    <a:pt x="5150" y="6808"/>
                  </a:cubicBezTo>
                  <a:cubicBezTo>
                    <a:pt x="4879" y="6580"/>
                    <a:pt x="4662" y="6237"/>
                    <a:pt x="4689" y="5894"/>
                  </a:cubicBezTo>
                  <a:cubicBezTo>
                    <a:pt x="4716" y="5551"/>
                    <a:pt x="4987" y="5208"/>
                    <a:pt x="5937" y="5037"/>
                  </a:cubicBezTo>
                  <a:cubicBezTo>
                    <a:pt x="6887" y="4866"/>
                    <a:pt x="8515" y="4866"/>
                    <a:pt x="9953" y="5951"/>
                  </a:cubicBezTo>
                  <a:cubicBezTo>
                    <a:pt x="11391" y="7037"/>
                    <a:pt x="12639" y="9208"/>
                    <a:pt x="13454" y="11208"/>
                  </a:cubicBezTo>
                  <a:cubicBezTo>
                    <a:pt x="14268" y="13208"/>
                    <a:pt x="14648" y="15037"/>
                    <a:pt x="14919" y="16408"/>
                  </a:cubicBezTo>
                  <a:cubicBezTo>
                    <a:pt x="15190" y="17780"/>
                    <a:pt x="15353" y="18694"/>
                    <a:pt x="15434" y="18808"/>
                  </a:cubicBezTo>
                  <a:cubicBezTo>
                    <a:pt x="15516" y="18923"/>
                    <a:pt x="15516" y="18237"/>
                    <a:pt x="15652" y="16237"/>
                  </a:cubicBezTo>
                  <a:cubicBezTo>
                    <a:pt x="15787" y="14237"/>
                    <a:pt x="16059" y="10923"/>
                    <a:pt x="16818" y="7951"/>
                  </a:cubicBezTo>
                  <a:cubicBezTo>
                    <a:pt x="17578" y="4980"/>
                    <a:pt x="18826" y="2351"/>
                    <a:pt x="19695" y="1094"/>
                  </a:cubicBezTo>
                  <a:cubicBezTo>
                    <a:pt x="20563" y="-163"/>
                    <a:pt x="21052" y="-49"/>
                    <a:pt x="21540" y="66"/>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4" name="Line"/>
            <p:cNvSpPr/>
            <p:nvPr/>
          </p:nvSpPr>
          <p:spPr>
            <a:xfrm>
              <a:off x="3193916" y="2216936"/>
              <a:ext cx="32049" cy="523585"/>
            </a:xfrm>
            <a:custGeom>
              <a:avLst/>
              <a:gdLst/>
              <a:ahLst/>
              <a:cxnLst>
                <a:cxn ang="0">
                  <a:pos x="wd2" y="hd2"/>
                </a:cxn>
                <a:cxn ang="5400000">
                  <a:pos x="wd2" y="hd2"/>
                </a:cxn>
                <a:cxn ang="10800000">
                  <a:pos x="wd2" y="hd2"/>
                </a:cxn>
                <a:cxn ang="16200000">
                  <a:pos x="wd2" y="hd2"/>
                </a:cxn>
              </a:cxnLst>
              <a:rect l="0" t="0" r="r" b="b"/>
              <a:pathLst>
                <a:path w="21420" h="21514" extrusionOk="0">
                  <a:moveTo>
                    <a:pt x="12780" y="0"/>
                  </a:moveTo>
                  <a:cubicBezTo>
                    <a:pt x="9900" y="3275"/>
                    <a:pt x="7020" y="6551"/>
                    <a:pt x="4860" y="9738"/>
                  </a:cubicBezTo>
                  <a:cubicBezTo>
                    <a:pt x="2700" y="12925"/>
                    <a:pt x="1260" y="16023"/>
                    <a:pt x="540" y="17793"/>
                  </a:cubicBezTo>
                  <a:cubicBezTo>
                    <a:pt x="-180" y="19564"/>
                    <a:pt x="-180" y="20007"/>
                    <a:pt x="540" y="20449"/>
                  </a:cubicBezTo>
                  <a:cubicBezTo>
                    <a:pt x="1260" y="20892"/>
                    <a:pt x="2700" y="21334"/>
                    <a:pt x="6300" y="21467"/>
                  </a:cubicBezTo>
                  <a:cubicBezTo>
                    <a:pt x="9900" y="21600"/>
                    <a:pt x="15660" y="21423"/>
                    <a:pt x="21420" y="21246"/>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5" name="Line"/>
            <p:cNvSpPr/>
            <p:nvPr/>
          </p:nvSpPr>
          <p:spPr>
            <a:xfrm>
              <a:off x="3346613" y="2268643"/>
              <a:ext cx="848857" cy="484754"/>
            </a:xfrm>
            <a:custGeom>
              <a:avLst/>
              <a:gdLst/>
              <a:ahLst/>
              <a:cxnLst>
                <a:cxn ang="0">
                  <a:pos x="wd2" y="hd2"/>
                </a:cxn>
                <a:cxn ang="5400000">
                  <a:pos x="wd2" y="hd2"/>
                </a:cxn>
                <a:cxn ang="10800000">
                  <a:pos x="wd2" y="hd2"/>
                </a:cxn>
                <a:cxn ang="16200000">
                  <a:pos x="wd2" y="hd2"/>
                </a:cxn>
              </a:cxnLst>
              <a:rect l="0" t="0" r="r" b="b"/>
              <a:pathLst>
                <a:path w="21600" h="21600" extrusionOk="0">
                  <a:moveTo>
                    <a:pt x="219" y="0"/>
                  </a:moveTo>
                  <a:cubicBezTo>
                    <a:pt x="110" y="2880"/>
                    <a:pt x="0" y="5760"/>
                    <a:pt x="0" y="8448"/>
                  </a:cubicBezTo>
                  <a:cubicBezTo>
                    <a:pt x="0" y="11136"/>
                    <a:pt x="110" y="13632"/>
                    <a:pt x="247" y="15120"/>
                  </a:cubicBezTo>
                  <a:cubicBezTo>
                    <a:pt x="384" y="16608"/>
                    <a:pt x="548" y="17088"/>
                    <a:pt x="768" y="17376"/>
                  </a:cubicBezTo>
                  <a:cubicBezTo>
                    <a:pt x="987" y="17664"/>
                    <a:pt x="1261" y="17760"/>
                    <a:pt x="1480" y="17616"/>
                  </a:cubicBezTo>
                  <a:cubicBezTo>
                    <a:pt x="1699" y="17472"/>
                    <a:pt x="1864" y="17088"/>
                    <a:pt x="2165" y="16272"/>
                  </a:cubicBezTo>
                  <a:cubicBezTo>
                    <a:pt x="2467" y="15456"/>
                    <a:pt x="2906" y="14208"/>
                    <a:pt x="3235" y="13440"/>
                  </a:cubicBezTo>
                  <a:cubicBezTo>
                    <a:pt x="3563" y="12672"/>
                    <a:pt x="3783" y="12384"/>
                    <a:pt x="3947" y="12528"/>
                  </a:cubicBezTo>
                  <a:cubicBezTo>
                    <a:pt x="4112" y="12672"/>
                    <a:pt x="4221" y="13248"/>
                    <a:pt x="4495" y="14544"/>
                  </a:cubicBezTo>
                  <a:cubicBezTo>
                    <a:pt x="4770" y="15840"/>
                    <a:pt x="5208" y="17856"/>
                    <a:pt x="6332" y="19296"/>
                  </a:cubicBezTo>
                  <a:cubicBezTo>
                    <a:pt x="7456" y="20736"/>
                    <a:pt x="9265" y="21600"/>
                    <a:pt x="11019" y="21600"/>
                  </a:cubicBezTo>
                  <a:cubicBezTo>
                    <a:pt x="12774" y="21600"/>
                    <a:pt x="14473" y="20736"/>
                    <a:pt x="15871" y="19200"/>
                  </a:cubicBezTo>
                  <a:cubicBezTo>
                    <a:pt x="17269" y="17664"/>
                    <a:pt x="18365" y="15456"/>
                    <a:pt x="18914" y="13776"/>
                  </a:cubicBezTo>
                  <a:cubicBezTo>
                    <a:pt x="19462" y="12096"/>
                    <a:pt x="19462" y="10944"/>
                    <a:pt x="19380" y="10128"/>
                  </a:cubicBezTo>
                  <a:cubicBezTo>
                    <a:pt x="19297" y="9312"/>
                    <a:pt x="19133" y="8832"/>
                    <a:pt x="18722" y="8544"/>
                  </a:cubicBezTo>
                  <a:cubicBezTo>
                    <a:pt x="18311" y="8256"/>
                    <a:pt x="17653" y="8160"/>
                    <a:pt x="16885" y="8928"/>
                  </a:cubicBezTo>
                  <a:cubicBezTo>
                    <a:pt x="16118" y="9696"/>
                    <a:pt x="15241" y="11328"/>
                    <a:pt x="14802" y="12768"/>
                  </a:cubicBezTo>
                  <a:cubicBezTo>
                    <a:pt x="14363" y="14208"/>
                    <a:pt x="14363" y="15456"/>
                    <a:pt x="15021" y="16464"/>
                  </a:cubicBezTo>
                  <a:cubicBezTo>
                    <a:pt x="15679" y="17472"/>
                    <a:pt x="16995" y="18240"/>
                    <a:pt x="18201" y="18432"/>
                  </a:cubicBezTo>
                  <a:cubicBezTo>
                    <a:pt x="19407" y="18624"/>
                    <a:pt x="20504" y="18240"/>
                    <a:pt x="21600" y="17856"/>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6" name="Line"/>
            <p:cNvSpPr/>
            <p:nvPr/>
          </p:nvSpPr>
          <p:spPr>
            <a:xfrm>
              <a:off x="3047903" y="1945474"/>
              <a:ext cx="830862" cy="536461"/>
            </a:xfrm>
            <a:custGeom>
              <a:avLst/>
              <a:gdLst/>
              <a:ahLst/>
              <a:cxnLst>
                <a:cxn ang="0">
                  <a:pos x="wd2" y="hd2"/>
                </a:cxn>
                <a:cxn ang="5400000">
                  <a:pos x="wd2" y="hd2"/>
                </a:cxn>
                <a:cxn ang="10800000">
                  <a:pos x="wd2" y="hd2"/>
                </a:cxn>
                <a:cxn ang="16200000">
                  <a:pos x="wd2" y="hd2"/>
                </a:cxn>
              </a:cxnLst>
              <a:rect l="0" t="0" r="r" b="b"/>
              <a:pathLst>
                <a:path w="21525" h="21600" extrusionOk="0">
                  <a:moveTo>
                    <a:pt x="260" y="21600"/>
                  </a:moveTo>
                  <a:cubicBezTo>
                    <a:pt x="92" y="21253"/>
                    <a:pt x="-75" y="20906"/>
                    <a:pt x="37" y="20559"/>
                  </a:cubicBezTo>
                  <a:cubicBezTo>
                    <a:pt x="148" y="20212"/>
                    <a:pt x="539" y="19865"/>
                    <a:pt x="1544" y="18867"/>
                  </a:cubicBezTo>
                  <a:cubicBezTo>
                    <a:pt x="2548" y="17870"/>
                    <a:pt x="4167" y="16222"/>
                    <a:pt x="5869" y="14443"/>
                  </a:cubicBezTo>
                  <a:cubicBezTo>
                    <a:pt x="7572" y="12665"/>
                    <a:pt x="9358" y="10757"/>
                    <a:pt x="11199" y="8848"/>
                  </a:cubicBezTo>
                  <a:cubicBezTo>
                    <a:pt x="13041" y="6940"/>
                    <a:pt x="14939" y="5031"/>
                    <a:pt x="16669" y="3557"/>
                  </a:cubicBezTo>
                  <a:cubicBezTo>
                    <a:pt x="18399" y="2082"/>
                    <a:pt x="19962" y="1041"/>
                    <a:pt x="21525" y="0"/>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7" name="Line"/>
            <p:cNvSpPr/>
            <p:nvPr/>
          </p:nvSpPr>
          <p:spPr>
            <a:xfrm>
              <a:off x="1912662" y="3403968"/>
              <a:ext cx="1742244" cy="660995"/>
            </a:xfrm>
            <a:custGeom>
              <a:avLst/>
              <a:gdLst/>
              <a:ahLst/>
              <a:cxnLst>
                <a:cxn ang="0">
                  <a:pos x="wd2" y="hd2"/>
                </a:cxn>
                <a:cxn ang="5400000">
                  <a:pos x="wd2" y="hd2"/>
                </a:cxn>
                <a:cxn ang="10800000">
                  <a:pos x="wd2" y="hd2"/>
                </a:cxn>
                <a:cxn ang="16200000">
                  <a:pos x="wd2" y="hd2"/>
                </a:cxn>
              </a:cxnLst>
              <a:rect l="0" t="0" r="r" b="b"/>
              <a:pathLst>
                <a:path w="21485" h="21377" extrusionOk="0">
                  <a:moveTo>
                    <a:pt x="494" y="4880"/>
                  </a:moveTo>
                  <a:cubicBezTo>
                    <a:pt x="467" y="7249"/>
                    <a:pt x="440" y="9618"/>
                    <a:pt x="454" y="12022"/>
                  </a:cubicBezTo>
                  <a:cubicBezTo>
                    <a:pt x="467" y="14426"/>
                    <a:pt x="520" y="16864"/>
                    <a:pt x="547" y="18328"/>
                  </a:cubicBezTo>
                  <a:cubicBezTo>
                    <a:pt x="573" y="19791"/>
                    <a:pt x="573" y="20278"/>
                    <a:pt x="547" y="20697"/>
                  </a:cubicBezTo>
                  <a:cubicBezTo>
                    <a:pt x="520" y="21115"/>
                    <a:pt x="467" y="21463"/>
                    <a:pt x="414" y="21358"/>
                  </a:cubicBezTo>
                  <a:cubicBezTo>
                    <a:pt x="361" y="21254"/>
                    <a:pt x="308" y="20697"/>
                    <a:pt x="268" y="19129"/>
                  </a:cubicBezTo>
                  <a:cubicBezTo>
                    <a:pt x="228" y="17561"/>
                    <a:pt x="201" y="14983"/>
                    <a:pt x="241" y="12684"/>
                  </a:cubicBezTo>
                  <a:cubicBezTo>
                    <a:pt x="281" y="10384"/>
                    <a:pt x="387" y="8364"/>
                    <a:pt x="693" y="6343"/>
                  </a:cubicBezTo>
                  <a:cubicBezTo>
                    <a:pt x="998" y="4322"/>
                    <a:pt x="1503" y="2302"/>
                    <a:pt x="1888" y="1187"/>
                  </a:cubicBezTo>
                  <a:cubicBezTo>
                    <a:pt x="2274" y="72"/>
                    <a:pt x="2539" y="-137"/>
                    <a:pt x="2778" y="72"/>
                  </a:cubicBezTo>
                  <a:cubicBezTo>
                    <a:pt x="3017" y="281"/>
                    <a:pt x="3230" y="908"/>
                    <a:pt x="3363" y="1988"/>
                  </a:cubicBezTo>
                  <a:cubicBezTo>
                    <a:pt x="3496" y="3068"/>
                    <a:pt x="3549" y="4601"/>
                    <a:pt x="3429" y="5855"/>
                  </a:cubicBezTo>
                  <a:cubicBezTo>
                    <a:pt x="3310" y="7109"/>
                    <a:pt x="3017" y="8085"/>
                    <a:pt x="2526" y="8782"/>
                  </a:cubicBezTo>
                  <a:cubicBezTo>
                    <a:pt x="2034" y="9478"/>
                    <a:pt x="1344" y="9897"/>
                    <a:pt x="919" y="10106"/>
                  </a:cubicBezTo>
                  <a:cubicBezTo>
                    <a:pt x="494" y="10315"/>
                    <a:pt x="334" y="10315"/>
                    <a:pt x="188" y="10315"/>
                  </a:cubicBezTo>
                  <a:cubicBezTo>
                    <a:pt x="42" y="10315"/>
                    <a:pt x="-91" y="10315"/>
                    <a:pt x="82" y="10524"/>
                  </a:cubicBezTo>
                  <a:cubicBezTo>
                    <a:pt x="254" y="10733"/>
                    <a:pt x="733" y="11151"/>
                    <a:pt x="1410" y="11395"/>
                  </a:cubicBezTo>
                  <a:cubicBezTo>
                    <a:pt x="2088" y="11638"/>
                    <a:pt x="2964" y="11708"/>
                    <a:pt x="3921" y="11325"/>
                  </a:cubicBezTo>
                  <a:cubicBezTo>
                    <a:pt x="4877" y="10942"/>
                    <a:pt x="5913" y="10106"/>
                    <a:pt x="6710" y="9060"/>
                  </a:cubicBezTo>
                  <a:cubicBezTo>
                    <a:pt x="7508" y="8015"/>
                    <a:pt x="8065" y="6761"/>
                    <a:pt x="8371" y="5751"/>
                  </a:cubicBezTo>
                  <a:cubicBezTo>
                    <a:pt x="8677" y="4740"/>
                    <a:pt x="8730" y="3974"/>
                    <a:pt x="8730" y="3417"/>
                  </a:cubicBezTo>
                  <a:cubicBezTo>
                    <a:pt x="8730" y="2859"/>
                    <a:pt x="8677" y="2511"/>
                    <a:pt x="8517" y="2267"/>
                  </a:cubicBezTo>
                  <a:cubicBezTo>
                    <a:pt x="8358" y="2023"/>
                    <a:pt x="8092" y="1884"/>
                    <a:pt x="7813" y="2197"/>
                  </a:cubicBezTo>
                  <a:cubicBezTo>
                    <a:pt x="7534" y="2511"/>
                    <a:pt x="7242" y="3277"/>
                    <a:pt x="7069" y="4183"/>
                  </a:cubicBezTo>
                  <a:cubicBezTo>
                    <a:pt x="6896" y="5089"/>
                    <a:pt x="6843" y="6134"/>
                    <a:pt x="7003" y="7214"/>
                  </a:cubicBezTo>
                  <a:cubicBezTo>
                    <a:pt x="7162" y="8294"/>
                    <a:pt x="7534" y="9409"/>
                    <a:pt x="8039" y="10106"/>
                  </a:cubicBezTo>
                  <a:cubicBezTo>
                    <a:pt x="8544" y="10802"/>
                    <a:pt x="9181" y="11081"/>
                    <a:pt x="9819" y="10768"/>
                  </a:cubicBezTo>
                  <a:cubicBezTo>
                    <a:pt x="10457" y="10454"/>
                    <a:pt x="11094" y="9548"/>
                    <a:pt x="11493" y="8538"/>
                  </a:cubicBezTo>
                  <a:cubicBezTo>
                    <a:pt x="11891" y="7528"/>
                    <a:pt x="12051" y="6413"/>
                    <a:pt x="12130" y="5681"/>
                  </a:cubicBezTo>
                  <a:cubicBezTo>
                    <a:pt x="12210" y="4949"/>
                    <a:pt x="12210" y="4601"/>
                    <a:pt x="12157" y="4531"/>
                  </a:cubicBezTo>
                  <a:cubicBezTo>
                    <a:pt x="12104" y="4462"/>
                    <a:pt x="11998" y="4671"/>
                    <a:pt x="11931" y="5193"/>
                  </a:cubicBezTo>
                  <a:cubicBezTo>
                    <a:pt x="11865" y="5716"/>
                    <a:pt x="11838" y="6552"/>
                    <a:pt x="12011" y="7423"/>
                  </a:cubicBezTo>
                  <a:cubicBezTo>
                    <a:pt x="12184" y="8294"/>
                    <a:pt x="12555" y="9200"/>
                    <a:pt x="13100" y="9792"/>
                  </a:cubicBezTo>
                  <a:cubicBezTo>
                    <a:pt x="13645" y="10384"/>
                    <a:pt x="14362" y="10663"/>
                    <a:pt x="14801" y="10698"/>
                  </a:cubicBezTo>
                  <a:cubicBezTo>
                    <a:pt x="15239" y="10733"/>
                    <a:pt x="15398" y="10524"/>
                    <a:pt x="15518" y="10245"/>
                  </a:cubicBezTo>
                  <a:cubicBezTo>
                    <a:pt x="15637" y="9966"/>
                    <a:pt x="15717" y="9618"/>
                    <a:pt x="15691" y="9026"/>
                  </a:cubicBezTo>
                  <a:cubicBezTo>
                    <a:pt x="15664" y="8433"/>
                    <a:pt x="15531" y="7597"/>
                    <a:pt x="15186" y="6831"/>
                  </a:cubicBezTo>
                  <a:cubicBezTo>
                    <a:pt x="14840" y="6064"/>
                    <a:pt x="14282" y="5368"/>
                    <a:pt x="13791" y="4949"/>
                  </a:cubicBezTo>
                  <a:cubicBezTo>
                    <a:pt x="13299" y="4531"/>
                    <a:pt x="12874" y="4392"/>
                    <a:pt x="12569" y="4322"/>
                  </a:cubicBezTo>
                  <a:cubicBezTo>
                    <a:pt x="12263" y="4253"/>
                    <a:pt x="12077" y="4253"/>
                    <a:pt x="12051" y="4288"/>
                  </a:cubicBezTo>
                  <a:cubicBezTo>
                    <a:pt x="12024" y="4322"/>
                    <a:pt x="12157" y="4392"/>
                    <a:pt x="12662" y="4218"/>
                  </a:cubicBezTo>
                  <a:cubicBezTo>
                    <a:pt x="13167" y="4044"/>
                    <a:pt x="14043" y="3626"/>
                    <a:pt x="14840" y="3277"/>
                  </a:cubicBezTo>
                  <a:cubicBezTo>
                    <a:pt x="15637" y="2929"/>
                    <a:pt x="16355" y="2650"/>
                    <a:pt x="16926" y="3068"/>
                  </a:cubicBezTo>
                  <a:cubicBezTo>
                    <a:pt x="17497" y="3486"/>
                    <a:pt x="17922" y="4601"/>
                    <a:pt x="18215" y="6448"/>
                  </a:cubicBezTo>
                  <a:cubicBezTo>
                    <a:pt x="18507" y="8294"/>
                    <a:pt x="18666" y="10872"/>
                    <a:pt x="18746" y="12753"/>
                  </a:cubicBezTo>
                  <a:cubicBezTo>
                    <a:pt x="18826" y="14635"/>
                    <a:pt x="18826" y="15819"/>
                    <a:pt x="18786" y="16586"/>
                  </a:cubicBezTo>
                  <a:cubicBezTo>
                    <a:pt x="18746" y="17352"/>
                    <a:pt x="18666" y="17700"/>
                    <a:pt x="18613" y="17666"/>
                  </a:cubicBezTo>
                  <a:cubicBezTo>
                    <a:pt x="18560" y="17631"/>
                    <a:pt x="18533" y="17213"/>
                    <a:pt x="18533" y="15680"/>
                  </a:cubicBezTo>
                  <a:cubicBezTo>
                    <a:pt x="18533" y="14147"/>
                    <a:pt x="18560" y="11499"/>
                    <a:pt x="18693" y="9200"/>
                  </a:cubicBezTo>
                  <a:cubicBezTo>
                    <a:pt x="18826" y="6900"/>
                    <a:pt x="19065" y="4949"/>
                    <a:pt x="19317" y="3626"/>
                  </a:cubicBezTo>
                  <a:cubicBezTo>
                    <a:pt x="19570" y="2302"/>
                    <a:pt x="19835" y="1605"/>
                    <a:pt x="20141" y="1361"/>
                  </a:cubicBezTo>
                  <a:cubicBezTo>
                    <a:pt x="20446" y="1117"/>
                    <a:pt x="20792" y="1326"/>
                    <a:pt x="21057" y="2441"/>
                  </a:cubicBezTo>
                  <a:cubicBezTo>
                    <a:pt x="21323" y="3556"/>
                    <a:pt x="21509" y="5577"/>
                    <a:pt x="21482" y="7144"/>
                  </a:cubicBezTo>
                  <a:cubicBezTo>
                    <a:pt x="21456" y="8712"/>
                    <a:pt x="21217" y="9827"/>
                    <a:pt x="20792" y="10454"/>
                  </a:cubicBezTo>
                  <a:cubicBezTo>
                    <a:pt x="20367" y="11081"/>
                    <a:pt x="19755" y="11220"/>
                    <a:pt x="19277" y="10768"/>
                  </a:cubicBezTo>
                  <a:cubicBezTo>
                    <a:pt x="18799" y="10315"/>
                    <a:pt x="18454" y="9269"/>
                    <a:pt x="18308" y="8329"/>
                  </a:cubicBezTo>
                  <a:cubicBezTo>
                    <a:pt x="18161" y="7388"/>
                    <a:pt x="18215" y="6552"/>
                    <a:pt x="18268" y="5716"/>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8" name="Line"/>
            <p:cNvSpPr/>
            <p:nvPr/>
          </p:nvSpPr>
          <p:spPr>
            <a:xfrm>
              <a:off x="3791281" y="3257539"/>
              <a:ext cx="863089" cy="460627"/>
            </a:xfrm>
            <a:custGeom>
              <a:avLst/>
              <a:gdLst/>
              <a:ahLst/>
              <a:cxnLst>
                <a:cxn ang="0">
                  <a:pos x="wd2" y="hd2"/>
                </a:cxn>
                <a:cxn ang="5400000">
                  <a:pos x="wd2" y="hd2"/>
                </a:cxn>
                <a:cxn ang="10800000">
                  <a:pos x="wd2" y="hd2"/>
                </a:cxn>
                <a:cxn ang="16200000">
                  <a:pos x="wd2" y="hd2"/>
                </a:cxn>
              </a:cxnLst>
              <a:rect l="0" t="0" r="r" b="b"/>
              <a:pathLst>
                <a:path w="21579" h="21282" extrusionOk="0">
                  <a:moveTo>
                    <a:pt x="248" y="0"/>
                  </a:moveTo>
                  <a:cubicBezTo>
                    <a:pt x="141" y="2190"/>
                    <a:pt x="33" y="4380"/>
                    <a:pt x="6" y="6968"/>
                  </a:cubicBezTo>
                  <a:cubicBezTo>
                    <a:pt x="-21" y="9556"/>
                    <a:pt x="33" y="12542"/>
                    <a:pt x="491" y="14981"/>
                  </a:cubicBezTo>
                  <a:cubicBezTo>
                    <a:pt x="949" y="17419"/>
                    <a:pt x="1810" y="19311"/>
                    <a:pt x="3022" y="20356"/>
                  </a:cubicBezTo>
                  <a:cubicBezTo>
                    <a:pt x="4234" y="21401"/>
                    <a:pt x="5796" y="21600"/>
                    <a:pt x="7305" y="20754"/>
                  </a:cubicBezTo>
                  <a:cubicBezTo>
                    <a:pt x="8813" y="19908"/>
                    <a:pt x="10267" y="18017"/>
                    <a:pt x="11210" y="15777"/>
                  </a:cubicBezTo>
                  <a:cubicBezTo>
                    <a:pt x="12153" y="13537"/>
                    <a:pt x="12583" y="10949"/>
                    <a:pt x="12583" y="9207"/>
                  </a:cubicBezTo>
                  <a:cubicBezTo>
                    <a:pt x="12583" y="7465"/>
                    <a:pt x="12153" y="6570"/>
                    <a:pt x="11398" y="6619"/>
                  </a:cubicBezTo>
                  <a:cubicBezTo>
                    <a:pt x="10644" y="6669"/>
                    <a:pt x="9567" y="7665"/>
                    <a:pt x="8840" y="9307"/>
                  </a:cubicBezTo>
                  <a:cubicBezTo>
                    <a:pt x="8113" y="10949"/>
                    <a:pt x="7736" y="13239"/>
                    <a:pt x="8220" y="15180"/>
                  </a:cubicBezTo>
                  <a:cubicBezTo>
                    <a:pt x="8705" y="17121"/>
                    <a:pt x="10052" y="18713"/>
                    <a:pt x="11749" y="19659"/>
                  </a:cubicBezTo>
                  <a:cubicBezTo>
                    <a:pt x="13445" y="20605"/>
                    <a:pt x="15492" y="20903"/>
                    <a:pt x="17189" y="20853"/>
                  </a:cubicBezTo>
                  <a:cubicBezTo>
                    <a:pt x="18886" y="20804"/>
                    <a:pt x="20232" y="20406"/>
                    <a:pt x="21579" y="20007"/>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49" name="Line"/>
            <p:cNvSpPr/>
            <p:nvPr/>
          </p:nvSpPr>
          <p:spPr>
            <a:xfrm>
              <a:off x="2496081" y="4453263"/>
              <a:ext cx="44766" cy="559174"/>
            </a:xfrm>
            <a:custGeom>
              <a:avLst/>
              <a:gdLst/>
              <a:ahLst/>
              <a:cxnLst>
                <a:cxn ang="0">
                  <a:pos x="wd2" y="hd2"/>
                </a:cxn>
                <a:cxn ang="5400000">
                  <a:pos x="wd2" y="hd2"/>
                </a:cxn>
                <a:cxn ang="10800000">
                  <a:pos x="wd2" y="hd2"/>
                </a:cxn>
                <a:cxn ang="16200000">
                  <a:pos x="wd2" y="hd2"/>
                </a:cxn>
              </a:cxnLst>
              <a:rect l="0" t="0" r="r" b="b"/>
              <a:pathLst>
                <a:path w="21371" h="21562" extrusionOk="0">
                  <a:moveTo>
                    <a:pt x="12114" y="0"/>
                  </a:moveTo>
                  <a:cubicBezTo>
                    <a:pt x="9028" y="2658"/>
                    <a:pt x="5942" y="5317"/>
                    <a:pt x="3885" y="8225"/>
                  </a:cubicBezTo>
                  <a:cubicBezTo>
                    <a:pt x="1828" y="11132"/>
                    <a:pt x="800" y="14289"/>
                    <a:pt x="285" y="16408"/>
                  </a:cubicBezTo>
                  <a:cubicBezTo>
                    <a:pt x="-229" y="18526"/>
                    <a:pt x="-229" y="19606"/>
                    <a:pt x="1828" y="20354"/>
                  </a:cubicBezTo>
                  <a:cubicBezTo>
                    <a:pt x="3885" y="21102"/>
                    <a:pt x="8000" y="21517"/>
                    <a:pt x="11600" y="21558"/>
                  </a:cubicBezTo>
                  <a:cubicBezTo>
                    <a:pt x="15200" y="21600"/>
                    <a:pt x="18285" y="21268"/>
                    <a:pt x="21371" y="20935"/>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50" name="Line"/>
            <p:cNvSpPr/>
            <p:nvPr/>
          </p:nvSpPr>
          <p:spPr>
            <a:xfrm>
              <a:off x="2683041" y="4459726"/>
              <a:ext cx="1454259" cy="502675"/>
            </a:xfrm>
            <a:custGeom>
              <a:avLst/>
              <a:gdLst/>
              <a:ahLst/>
              <a:cxnLst>
                <a:cxn ang="0">
                  <a:pos x="wd2" y="hd2"/>
                </a:cxn>
                <a:cxn ang="5400000">
                  <a:pos x="wd2" y="hd2"/>
                </a:cxn>
                <a:cxn ang="10800000">
                  <a:pos x="wd2" y="hd2"/>
                </a:cxn>
                <a:cxn ang="16200000">
                  <a:pos x="wd2" y="hd2"/>
                </a:cxn>
              </a:cxnLst>
              <a:rect l="0" t="0" r="r" b="b"/>
              <a:pathLst>
                <a:path w="21600" h="21264" extrusionOk="0">
                  <a:moveTo>
                    <a:pt x="0" y="0"/>
                  </a:moveTo>
                  <a:cubicBezTo>
                    <a:pt x="32" y="3190"/>
                    <a:pt x="64" y="6380"/>
                    <a:pt x="96" y="9205"/>
                  </a:cubicBezTo>
                  <a:cubicBezTo>
                    <a:pt x="128" y="12030"/>
                    <a:pt x="160" y="14491"/>
                    <a:pt x="208" y="15949"/>
                  </a:cubicBezTo>
                  <a:cubicBezTo>
                    <a:pt x="256" y="17408"/>
                    <a:pt x="320" y="17863"/>
                    <a:pt x="416" y="17909"/>
                  </a:cubicBezTo>
                  <a:cubicBezTo>
                    <a:pt x="512" y="17954"/>
                    <a:pt x="640" y="17590"/>
                    <a:pt x="912" y="16815"/>
                  </a:cubicBezTo>
                  <a:cubicBezTo>
                    <a:pt x="1184" y="16041"/>
                    <a:pt x="1600" y="14856"/>
                    <a:pt x="1984" y="14446"/>
                  </a:cubicBezTo>
                  <a:cubicBezTo>
                    <a:pt x="2368" y="14035"/>
                    <a:pt x="2720" y="14400"/>
                    <a:pt x="3296" y="15403"/>
                  </a:cubicBezTo>
                  <a:cubicBezTo>
                    <a:pt x="3872" y="16405"/>
                    <a:pt x="4672" y="18046"/>
                    <a:pt x="5568" y="18684"/>
                  </a:cubicBezTo>
                  <a:cubicBezTo>
                    <a:pt x="6464" y="19322"/>
                    <a:pt x="7456" y="18957"/>
                    <a:pt x="8288" y="17818"/>
                  </a:cubicBezTo>
                  <a:cubicBezTo>
                    <a:pt x="9120" y="16678"/>
                    <a:pt x="9792" y="14765"/>
                    <a:pt x="10144" y="12987"/>
                  </a:cubicBezTo>
                  <a:cubicBezTo>
                    <a:pt x="10496" y="11210"/>
                    <a:pt x="10528" y="9570"/>
                    <a:pt x="10304" y="8476"/>
                  </a:cubicBezTo>
                  <a:cubicBezTo>
                    <a:pt x="10080" y="7382"/>
                    <a:pt x="9600" y="6835"/>
                    <a:pt x="9040" y="7063"/>
                  </a:cubicBezTo>
                  <a:cubicBezTo>
                    <a:pt x="8480" y="7291"/>
                    <a:pt x="7840" y="8294"/>
                    <a:pt x="7376" y="9752"/>
                  </a:cubicBezTo>
                  <a:cubicBezTo>
                    <a:pt x="6912" y="11210"/>
                    <a:pt x="6624" y="13124"/>
                    <a:pt x="6576" y="14582"/>
                  </a:cubicBezTo>
                  <a:cubicBezTo>
                    <a:pt x="6528" y="16041"/>
                    <a:pt x="6720" y="17043"/>
                    <a:pt x="7184" y="17453"/>
                  </a:cubicBezTo>
                  <a:cubicBezTo>
                    <a:pt x="7648" y="17863"/>
                    <a:pt x="8384" y="17681"/>
                    <a:pt x="9040" y="16952"/>
                  </a:cubicBezTo>
                  <a:cubicBezTo>
                    <a:pt x="9696" y="16223"/>
                    <a:pt x="10272" y="14947"/>
                    <a:pt x="10640" y="14081"/>
                  </a:cubicBezTo>
                  <a:cubicBezTo>
                    <a:pt x="11008" y="13215"/>
                    <a:pt x="11168" y="12759"/>
                    <a:pt x="11280" y="12987"/>
                  </a:cubicBezTo>
                  <a:cubicBezTo>
                    <a:pt x="11392" y="13215"/>
                    <a:pt x="11456" y="14127"/>
                    <a:pt x="11680" y="15585"/>
                  </a:cubicBezTo>
                  <a:cubicBezTo>
                    <a:pt x="11904" y="17043"/>
                    <a:pt x="12288" y="19048"/>
                    <a:pt x="12880" y="20187"/>
                  </a:cubicBezTo>
                  <a:cubicBezTo>
                    <a:pt x="13472" y="21327"/>
                    <a:pt x="14272" y="21600"/>
                    <a:pt x="14992" y="20825"/>
                  </a:cubicBezTo>
                  <a:cubicBezTo>
                    <a:pt x="15712" y="20051"/>
                    <a:pt x="16352" y="18228"/>
                    <a:pt x="16768" y="15630"/>
                  </a:cubicBezTo>
                  <a:cubicBezTo>
                    <a:pt x="17184" y="13033"/>
                    <a:pt x="17376" y="9661"/>
                    <a:pt x="17456" y="7519"/>
                  </a:cubicBezTo>
                  <a:cubicBezTo>
                    <a:pt x="17536" y="5377"/>
                    <a:pt x="17504" y="4466"/>
                    <a:pt x="17456" y="3600"/>
                  </a:cubicBezTo>
                  <a:cubicBezTo>
                    <a:pt x="17408" y="2734"/>
                    <a:pt x="17344" y="1914"/>
                    <a:pt x="17248" y="1732"/>
                  </a:cubicBezTo>
                  <a:cubicBezTo>
                    <a:pt x="17152" y="1549"/>
                    <a:pt x="17024" y="2005"/>
                    <a:pt x="16896" y="3737"/>
                  </a:cubicBezTo>
                  <a:cubicBezTo>
                    <a:pt x="16768" y="5468"/>
                    <a:pt x="16640" y="8476"/>
                    <a:pt x="16800" y="11073"/>
                  </a:cubicBezTo>
                  <a:cubicBezTo>
                    <a:pt x="16960" y="13671"/>
                    <a:pt x="17408" y="15858"/>
                    <a:pt x="17984" y="17225"/>
                  </a:cubicBezTo>
                  <a:cubicBezTo>
                    <a:pt x="18560" y="18592"/>
                    <a:pt x="19264" y="19139"/>
                    <a:pt x="19888" y="18592"/>
                  </a:cubicBezTo>
                  <a:cubicBezTo>
                    <a:pt x="20512" y="18046"/>
                    <a:pt x="21056" y="16405"/>
                    <a:pt x="21600" y="14765"/>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51" name="Line"/>
            <p:cNvSpPr/>
            <p:nvPr/>
          </p:nvSpPr>
          <p:spPr>
            <a:xfrm>
              <a:off x="3801203" y="4608384"/>
              <a:ext cx="239146" cy="904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643" y="16971"/>
                    <a:pt x="11287" y="12343"/>
                    <a:pt x="14887" y="8743"/>
                  </a:cubicBezTo>
                  <a:cubicBezTo>
                    <a:pt x="18487" y="5143"/>
                    <a:pt x="20043" y="2571"/>
                    <a:pt x="21600" y="0"/>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52" name="Line"/>
            <p:cNvSpPr/>
            <p:nvPr/>
          </p:nvSpPr>
          <p:spPr>
            <a:xfrm>
              <a:off x="2314628" y="4440336"/>
              <a:ext cx="730362" cy="2843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85" y="19636"/>
                    <a:pt x="4970" y="17673"/>
                    <a:pt x="7487" y="15218"/>
                  </a:cubicBezTo>
                  <a:cubicBezTo>
                    <a:pt x="10004" y="12764"/>
                    <a:pt x="12552" y="9818"/>
                    <a:pt x="14910" y="7200"/>
                  </a:cubicBezTo>
                  <a:cubicBezTo>
                    <a:pt x="17267" y="4582"/>
                    <a:pt x="19434" y="2291"/>
                    <a:pt x="21600" y="0"/>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sp>
          <p:nvSpPr>
            <p:cNvPr id="53" name="Line"/>
            <p:cNvSpPr/>
            <p:nvPr/>
          </p:nvSpPr>
          <p:spPr>
            <a:xfrm>
              <a:off x="3551579" y="5246103"/>
              <a:ext cx="1613397" cy="535006"/>
            </a:xfrm>
            <a:custGeom>
              <a:avLst/>
              <a:gdLst/>
              <a:ahLst/>
              <a:cxnLst>
                <a:cxn ang="0">
                  <a:pos x="wd2" y="hd2"/>
                </a:cxn>
                <a:cxn ang="5400000">
                  <a:pos x="wd2" y="hd2"/>
                </a:cxn>
                <a:cxn ang="10800000">
                  <a:pos x="wd2" y="hd2"/>
                </a:cxn>
                <a:cxn ang="16200000">
                  <a:pos x="wd2" y="hd2"/>
                </a:cxn>
              </a:cxnLst>
              <a:rect l="0" t="0" r="r" b="b"/>
              <a:pathLst>
                <a:path w="21510" h="21455" extrusionOk="0">
                  <a:moveTo>
                    <a:pt x="4190" y="7603"/>
                  </a:moveTo>
                  <a:cubicBezTo>
                    <a:pt x="4305" y="6566"/>
                    <a:pt x="4420" y="5530"/>
                    <a:pt x="4477" y="4709"/>
                  </a:cubicBezTo>
                  <a:cubicBezTo>
                    <a:pt x="4534" y="3888"/>
                    <a:pt x="4534" y="3283"/>
                    <a:pt x="4276" y="2635"/>
                  </a:cubicBezTo>
                  <a:cubicBezTo>
                    <a:pt x="4017" y="1987"/>
                    <a:pt x="3500" y="1296"/>
                    <a:pt x="2926" y="1296"/>
                  </a:cubicBezTo>
                  <a:cubicBezTo>
                    <a:pt x="2351" y="1296"/>
                    <a:pt x="1720" y="1987"/>
                    <a:pt x="1188" y="3499"/>
                  </a:cubicBezTo>
                  <a:cubicBezTo>
                    <a:pt x="657" y="5011"/>
                    <a:pt x="226" y="7344"/>
                    <a:pt x="68" y="9763"/>
                  </a:cubicBezTo>
                  <a:cubicBezTo>
                    <a:pt x="-90" y="12182"/>
                    <a:pt x="25" y="14688"/>
                    <a:pt x="441" y="16416"/>
                  </a:cubicBezTo>
                  <a:cubicBezTo>
                    <a:pt x="858" y="18144"/>
                    <a:pt x="1576" y="19094"/>
                    <a:pt x="2423" y="19440"/>
                  </a:cubicBezTo>
                  <a:cubicBezTo>
                    <a:pt x="3271" y="19786"/>
                    <a:pt x="4247" y="19526"/>
                    <a:pt x="5224" y="18792"/>
                  </a:cubicBezTo>
                  <a:cubicBezTo>
                    <a:pt x="6200" y="18058"/>
                    <a:pt x="7177" y="16848"/>
                    <a:pt x="7924" y="15422"/>
                  </a:cubicBezTo>
                  <a:cubicBezTo>
                    <a:pt x="8671" y="13997"/>
                    <a:pt x="9188" y="12355"/>
                    <a:pt x="9360" y="11059"/>
                  </a:cubicBezTo>
                  <a:cubicBezTo>
                    <a:pt x="9532" y="9763"/>
                    <a:pt x="9360" y="8813"/>
                    <a:pt x="8886" y="8208"/>
                  </a:cubicBezTo>
                  <a:cubicBezTo>
                    <a:pt x="8412" y="7603"/>
                    <a:pt x="7637" y="7344"/>
                    <a:pt x="6990" y="7517"/>
                  </a:cubicBezTo>
                  <a:cubicBezTo>
                    <a:pt x="6344" y="7690"/>
                    <a:pt x="5827" y="8294"/>
                    <a:pt x="5482" y="8899"/>
                  </a:cubicBezTo>
                  <a:cubicBezTo>
                    <a:pt x="5138" y="9504"/>
                    <a:pt x="4965" y="10109"/>
                    <a:pt x="4879" y="10714"/>
                  </a:cubicBezTo>
                  <a:cubicBezTo>
                    <a:pt x="4793" y="11318"/>
                    <a:pt x="4793" y="11923"/>
                    <a:pt x="4908" y="12528"/>
                  </a:cubicBezTo>
                  <a:cubicBezTo>
                    <a:pt x="5023" y="13133"/>
                    <a:pt x="5253" y="13738"/>
                    <a:pt x="5798" y="14170"/>
                  </a:cubicBezTo>
                  <a:cubicBezTo>
                    <a:pt x="6344" y="14602"/>
                    <a:pt x="7206" y="14861"/>
                    <a:pt x="7866" y="15163"/>
                  </a:cubicBezTo>
                  <a:cubicBezTo>
                    <a:pt x="8527" y="15466"/>
                    <a:pt x="8987" y="15811"/>
                    <a:pt x="9446" y="16805"/>
                  </a:cubicBezTo>
                  <a:cubicBezTo>
                    <a:pt x="9906" y="17798"/>
                    <a:pt x="10365" y="19440"/>
                    <a:pt x="10782" y="20390"/>
                  </a:cubicBezTo>
                  <a:cubicBezTo>
                    <a:pt x="11198" y="21341"/>
                    <a:pt x="11572" y="21600"/>
                    <a:pt x="11859" y="21384"/>
                  </a:cubicBezTo>
                  <a:cubicBezTo>
                    <a:pt x="12146" y="21168"/>
                    <a:pt x="12347" y="20477"/>
                    <a:pt x="12462" y="19094"/>
                  </a:cubicBezTo>
                  <a:cubicBezTo>
                    <a:pt x="12577" y="17712"/>
                    <a:pt x="12606" y="15638"/>
                    <a:pt x="12577" y="13522"/>
                  </a:cubicBezTo>
                  <a:cubicBezTo>
                    <a:pt x="12548" y="11405"/>
                    <a:pt x="12462" y="9245"/>
                    <a:pt x="12419" y="7906"/>
                  </a:cubicBezTo>
                  <a:cubicBezTo>
                    <a:pt x="12376" y="6566"/>
                    <a:pt x="12376" y="6048"/>
                    <a:pt x="12419" y="5616"/>
                  </a:cubicBezTo>
                  <a:cubicBezTo>
                    <a:pt x="12462" y="5184"/>
                    <a:pt x="12548" y="4838"/>
                    <a:pt x="12778" y="4752"/>
                  </a:cubicBezTo>
                  <a:cubicBezTo>
                    <a:pt x="13008" y="4666"/>
                    <a:pt x="13381" y="4838"/>
                    <a:pt x="14013" y="5616"/>
                  </a:cubicBezTo>
                  <a:cubicBezTo>
                    <a:pt x="14645" y="6394"/>
                    <a:pt x="15536" y="7776"/>
                    <a:pt x="16469" y="8424"/>
                  </a:cubicBezTo>
                  <a:cubicBezTo>
                    <a:pt x="17403" y="9072"/>
                    <a:pt x="18379" y="8986"/>
                    <a:pt x="19155" y="8165"/>
                  </a:cubicBezTo>
                  <a:cubicBezTo>
                    <a:pt x="19930" y="7344"/>
                    <a:pt x="20505" y="5789"/>
                    <a:pt x="20821" y="4536"/>
                  </a:cubicBezTo>
                  <a:cubicBezTo>
                    <a:pt x="21137" y="3283"/>
                    <a:pt x="21194" y="2333"/>
                    <a:pt x="21065" y="1512"/>
                  </a:cubicBezTo>
                  <a:cubicBezTo>
                    <a:pt x="20936" y="691"/>
                    <a:pt x="20620" y="0"/>
                    <a:pt x="20103" y="0"/>
                  </a:cubicBezTo>
                  <a:cubicBezTo>
                    <a:pt x="19586" y="0"/>
                    <a:pt x="18867" y="691"/>
                    <a:pt x="18236" y="2376"/>
                  </a:cubicBezTo>
                  <a:cubicBezTo>
                    <a:pt x="17604" y="4061"/>
                    <a:pt x="17058" y="6739"/>
                    <a:pt x="16871" y="9288"/>
                  </a:cubicBezTo>
                  <a:cubicBezTo>
                    <a:pt x="16684" y="11837"/>
                    <a:pt x="16857" y="14256"/>
                    <a:pt x="17431" y="16070"/>
                  </a:cubicBezTo>
                  <a:cubicBezTo>
                    <a:pt x="18006" y="17885"/>
                    <a:pt x="18982" y="19094"/>
                    <a:pt x="19729" y="19742"/>
                  </a:cubicBezTo>
                  <a:cubicBezTo>
                    <a:pt x="20476" y="20390"/>
                    <a:pt x="20993" y="20477"/>
                    <a:pt x="21510" y="20563"/>
                  </a:cubicBezTo>
                </a:path>
              </a:pathLst>
            </a:custGeom>
            <a:noFill/>
            <a:ln w="74149" cap="rnd">
              <a:solidFill>
                <a:srgbClr val="E22400"/>
              </a:solidFill>
              <a:prstDash val="solid"/>
              <a:round/>
            </a:ln>
            <a:effectLst/>
          </p:spPr>
          <p:txBody>
            <a:bodyPr wrap="square" lIns="0" tIns="0" rIns="0" bIns="0" numCol="1" anchor="t">
              <a:noAutofit/>
            </a:bodyPr>
            <a:lstStyle/>
            <a:p>
              <a:pPr defTabSz="321407">
                <a:defRPr sz="1200" b="0">
                  <a:latin typeface="Helvetica"/>
                  <a:ea typeface="Helvetica"/>
                  <a:cs typeface="Helvetica"/>
                  <a:sym typeface="Helvetica"/>
                </a:defRPr>
              </a:pPr>
              <a:endParaRPr sz="1200"/>
            </a:p>
          </p:txBody>
        </p:sp>
        <p:pic>
          <p:nvPicPr>
            <p:cNvPr id="54" name="Line" descr="Line"/>
            <p:cNvPicPr>
              <a:picLocks/>
            </p:cNvPicPr>
            <p:nvPr/>
          </p:nvPicPr>
          <p:blipFill>
            <a:blip r:embed="rId12"/>
            <a:stretch>
              <a:fillRect/>
            </a:stretch>
          </p:blipFill>
          <p:spPr>
            <a:xfrm>
              <a:off x="2779778" y="-406449"/>
              <a:ext cx="904342" cy="628181"/>
            </a:xfrm>
            <a:prstGeom prst="rect">
              <a:avLst/>
            </a:prstGeom>
            <a:effectLst/>
          </p:spPr>
        </p:pic>
        <p:pic>
          <p:nvPicPr>
            <p:cNvPr id="55" name="Line" descr="Line"/>
            <p:cNvPicPr>
              <a:picLocks/>
            </p:cNvPicPr>
            <p:nvPr/>
          </p:nvPicPr>
          <p:blipFill>
            <a:blip r:embed="rId13"/>
            <a:stretch>
              <a:fillRect/>
            </a:stretch>
          </p:blipFill>
          <p:spPr>
            <a:xfrm>
              <a:off x="2740821" y="-495186"/>
              <a:ext cx="1784660" cy="842825"/>
            </a:xfrm>
            <a:prstGeom prst="rect">
              <a:avLst/>
            </a:prstGeom>
            <a:effectLst/>
          </p:spPr>
        </p:pic>
        <p:pic>
          <p:nvPicPr>
            <p:cNvPr id="56" name="Line" descr="Line"/>
            <p:cNvPicPr>
              <a:picLocks/>
            </p:cNvPicPr>
            <p:nvPr/>
          </p:nvPicPr>
          <p:blipFill>
            <a:blip r:embed="rId14"/>
            <a:stretch>
              <a:fillRect/>
            </a:stretch>
          </p:blipFill>
          <p:spPr>
            <a:xfrm>
              <a:off x="2832909" y="-502677"/>
              <a:ext cx="689622" cy="480379"/>
            </a:xfrm>
            <a:prstGeom prst="rect">
              <a:avLst/>
            </a:prstGeom>
            <a:effectLst/>
          </p:spPr>
        </p:pic>
        <p:pic>
          <p:nvPicPr>
            <p:cNvPr id="57" name="Line" descr="Line"/>
            <p:cNvPicPr>
              <a:picLocks/>
            </p:cNvPicPr>
            <p:nvPr/>
          </p:nvPicPr>
          <p:blipFill>
            <a:blip r:embed="rId15"/>
            <a:stretch>
              <a:fillRect/>
            </a:stretch>
          </p:blipFill>
          <p:spPr>
            <a:xfrm>
              <a:off x="2101846" y="201767"/>
              <a:ext cx="564253" cy="377203"/>
            </a:xfrm>
            <a:prstGeom prst="rect">
              <a:avLst/>
            </a:prstGeom>
            <a:effectLst/>
          </p:spPr>
        </p:pic>
        <p:pic>
          <p:nvPicPr>
            <p:cNvPr id="58" name="Line" descr="Line"/>
            <p:cNvPicPr>
              <a:picLocks/>
            </p:cNvPicPr>
            <p:nvPr/>
          </p:nvPicPr>
          <p:blipFill>
            <a:blip r:embed="rId16"/>
            <a:stretch>
              <a:fillRect/>
            </a:stretch>
          </p:blipFill>
          <p:spPr>
            <a:xfrm>
              <a:off x="3850084" y="-176183"/>
              <a:ext cx="682577" cy="604346"/>
            </a:xfrm>
            <a:prstGeom prst="rect">
              <a:avLst/>
            </a:prstGeom>
            <a:effectLst/>
          </p:spPr>
        </p:pic>
        <p:pic>
          <p:nvPicPr>
            <p:cNvPr id="59" name="Line" descr="Line"/>
            <p:cNvPicPr>
              <a:picLocks/>
            </p:cNvPicPr>
            <p:nvPr/>
          </p:nvPicPr>
          <p:blipFill>
            <a:blip r:embed="rId17"/>
            <a:stretch>
              <a:fillRect/>
            </a:stretch>
          </p:blipFill>
          <p:spPr>
            <a:xfrm>
              <a:off x="2719117" y="356229"/>
              <a:ext cx="305739" cy="192931"/>
            </a:xfrm>
            <a:prstGeom prst="rect">
              <a:avLst/>
            </a:prstGeom>
            <a:effectLst/>
          </p:spPr>
        </p:pic>
        <p:pic>
          <p:nvPicPr>
            <p:cNvPr id="60" name="Line" descr="Line"/>
            <p:cNvPicPr>
              <a:picLocks/>
            </p:cNvPicPr>
            <p:nvPr/>
          </p:nvPicPr>
          <p:blipFill>
            <a:blip r:embed="rId18"/>
            <a:stretch>
              <a:fillRect/>
            </a:stretch>
          </p:blipFill>
          <p:spPr>
            <a:xfrm>
              <a:off x="2829612" y="319212"/>
              <a:ext cx="815718" cy="225314"/>
            </a:xfrm>
            <a:prstGeom prst="rect">
              <a:avLst/>
            </a:prstGeom>
            <a:effectLst/>
          </p:spPr>
        </p:pic>
        <p:pic>
          <p:nvPicPr>
            <p:cNvPr id="61" name="Line" descr="Line"/>
            <p:cNvPicPr>
              <a:picLocks/>
            </p:cNvPicPr>
            <p:nvPr/>
          </p:nvPicPr>
          <p:blipFill>
            <a:blip r:embed="rId19"/>
            <a:stretch>
              <a:fillRect/>
            </a:stretch>
          </p:blipFill>
          <p:spPr>
            <a:xfrm>
              <a:off x="4472899" y="133435"/>
              <a:ext cx="798480" cy="344107"/>
            </a:xfrm>
            <a:prstGeom prst="rect">
              <a:avLst/>
            </a:prstGeom>
            <a:effectLst/>
          </p:spPr>
        </p:pic>
        <p:pic>
          <p:nvPicPr>
            <p:cNvPr id="62" name="Line" descr="Line"/>
            <p:cNvPicPr>
              <a:picLocks/>
            </p:cNvPicPr>
            <p:nvPr/>
          </p:nvPicPr>
          <p:blipFill>
            <a:blip r:embed="rId20"/>
            <a:stretch>
              <a:fillRect/>
            </a:stretch>
          </p:blipFill>
          <p:spPr>
            <a:xfrm>
              <a:off x="3435700" y="-710229"/>
              <a:ext cx="340697" cy="276369"/>
            </a:xfrm>
            <a:prstGeom prst="rect">
              <a:avLst/>
            </a:prstGeom>
            <a:effectLst/>
          </p:spPr>
        </p:pic>
      </p:grpSp>
    </p:spTree>
    <p:extLst>
      <p:ext uri="{BB962C8B-B14F-4D97-AF65-F5344CB8AC3E}">
        <p14:creationId xmlns:p14="http://schemas.microsoft.com/office/powerpoint/2010/main" val="339660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836712"/>
            <a:ext cx="6965245" cy="698429"/>
          </a:xfrm>
        </p:spPr>
        <p:txBody>
          <a:bodyPr>
            <a:normAutofit fontScale="90000"/>
          </a:bodyPr>
          <a:lstStyle/>
          <a:p>
            <a:r>
              <a:rPr lang="en-GB" sz="4000" b="1" dirty="0">
                <a:solidFill>
                  <a:schemeClr val="tx2"/>
                </a:solidFill>
                <a:latin typeface="Calibri" pitchFamily="34" charset="0"/>
                <a:cs typeface="Calibri" pitchFamily="34" charset="0"/>
              </a:rPr>
              <a:t>CTG example</a:t>
            </a:r>
          </a:p>
        </p:txBody>
      </p:sp>
      <p:sp>
        <p:nvSpPr>
          <p:cNvPr id="3" name="Content Placeholder 2"/>
          <p:cNvSpPr>
            <a:spLocks noGrp="1"/>
          </p:cNvSpPr>
          <p:nvPr>
            <p:ph idx="1"/>
          </p:nvPr>
        </p:nvSpPr>
        <p:spPr>
          <a:xfrm>
            <a:off x="899592" y="1484784"/>
            <a:ext cx="7344816" cy="3823223"/>
          </a:xfrm>
        </p:spPr>
        <p:txBody>
          <a:bodyPr>
            <a:normAutofit/>
          </a:bodyPr>
          <a:lstStyle/>
          <a:p>
            <a:r>
              <a:rPr lang="en-GB" sz="1800" dirty="0">
                <a:latin typeface="Calibri" pitchFamily="34" charset="0"/>
                <a:cs typeface="Calibri" pitchFamily="34" charset="0"/>
              </a:rPr>
              <a:t>Case background: Age 30, post dates IOL at T+12. BMI 33. x1 episode of reduced FM’s @ 39+3. ARM with thin stale meconium, now on oxytocin and epidural. Labour progressing normally. Normal CTG at last fresh eyes  10.00 and 9cm on VE, 10.35, feeling urge to push</a:t>
            </a:r>
          </a:p>
          <a:p>
            <a:r>
              <a:rPr lang="en-GB" sz="1800" dirty="0">
                <a:latin typeface="Calibri" pitchFamily="34" charset="0"/>
                <a:cs typeface="Calibri" pitchFamily="34" charset="0"/>
              </a:rPr>
              <a:t>In pairs, please ‘fresh eyes’ and classify the following CTG</a:t>
            </a:r>
          </a:p>
        </p:txBody>
      </p:sp>
      <p:pic>
        <p:nvPicPr>
          <p:cNvPr id="4" name="Picture 3">
            <a:extLst>
              <a:ext uri="{FF2B5EF4-FFF2-40B4-BE49-F238E27FC236}">
                <a16:creationId xmlns:a16="http://schemas.microsoft.com/office/drawing/2014/main" id="{D0ADE0B4-B288-E94D-A7A4-AAACFA2F7609}"/>
              </a:ext>
            </a:extLst>
          </p:cNvPr>
          <p:cNvPicPr>
            <a:picLocks noChangeAspect="1"/>
          </p:cNvPicPr>
          <p:nvPr/>
        </p:nvPicPr>
        <p:blipFill rotWithShape="1">
          <a:blip r:embed="rId3" cstate="print"/>
          <a:srcRect t="18025" b="25432"/>
          <a:stretch/>
        </p:blipFill>
        <p:spPr>
          <a:xfrm>
            <a:off x="1115616" y="3100973"/>
            <a:ext cx="6912768" cy="2931527"/>
          </a:xfrm>
          <a:prstGeom prst="rect">
            <a:avLst/>
          </a:prstGeom>
        </p:spPr>
      </p:pic>
    </p:spTree>
    <p:extLst>
      <p:ext uri="{BB962C8B-B14F-4D97-AF65-F5344CB8AC3E}">
        <p14:creationId xmlns:p14="http://schemas.microsoft.com/office/powerpoint/2010/main" val="3564017556"/>
      </p:ext>
    </p:extLst>
  </p:cSld>
  <p:clrMapOvr>
    <a:masterClrMapping/>
  </p:clrMapOvr>
  <mc:AlternateContent xmlns:mc="http://schemas.openxmlformats.org/markup-compatibility/2006" xmlns:p14="http://schemas.microsoft.com/office/powerpoint/2010/main">
    <mc:Choice Requires="p14">
      <p:transition spd="slow" p14:dur="2000" advTm="154415"/>
    </mc:Choice>
    <mc:Fallback xmlns="">
      <p:transition spd="slow" advTm="1544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5565209" cy="1202485"/>
          </a:xfrm>
        </p:spPr>
        <p:txBody>
          <a:bodyPr>
            <a:noAutofit/>
          </a:bodyPr>
          <a:lstStyle/>
          <a:p>
            <a:r>
              <a:rPr lang="en-GB" sz="3600" b="1" dirty="0">
                <a:solidFill>
                  <a:schemeClr val="tx2"/>
                </a:solidFill>
                <a:latin typeface="Calibri" pitchFamily="34" charset="0"/>
                <a:cs typeface="Calibri" pitchFamily="34" charset="0"/>
              </a:rPr>
              <a:t>Reflection:  </a:t>
            </a:r>
            <a:br>
              <a:rPr lang="en-GB" sz="3600" b="1" dirty="0">
                <a:solidFill>
                  <a:schemeClr val="tx2"/>
                </a:solidFill>
                <a:latin typeface="Calibri" pitchFamily="34" charset="0"/>
                <a:cs typeface="Calibri" pitchFamily="34" charset="0"/>
              </a:rPr>
            </a:br>
            <a:r>
              <a:rPr lang="en-GB" sz="3600" b="1" dirty="0">
                <a:solidFill>
                  <a:schemeClr val="tx2"/>
                </a:solidFill>
                <a:latin typeface="Calibri" pitchFamily="34" charset="0"/>
                <a:cs typeface="Calibri" pitchFamily="34" charset="0"/>
              </a:rPr>
              <a:t>‘fresh eyes’ conversation</a:t>
            </a:r>
          </a:p>
        </p:txBody>
      </p:sp>
      <p:sp>
        <p:nvSpPr>
          <p:cNvPr id="3" name="Content Placeholder 2"/>
          <p:cNvSpPr>
            <a:spLocks noGrp="1"/>
          </p:cNvSpPr>
          <p:nvPr>
            <p:ph idx="1"/>
          </p:nvPr>
        </p:nvSpPr>
        <p:spPr>
          <a:xfrm>
            <a:off x="755576" y="2132856"/>
            <a:ext cx="7704856" cy="3816424"/>
          </a:xfrm>
        </p:spPr>
        <p:txBody>
          <a:bodyPr>
            <a:normAutofit fontScale="77500" lnSpcReduction="20000"/>
          </a:bodyPr>
          <a:lstStyle/>
          <a:p>
            <a:pPr marL="0" indent="0">
              <a:buNone/>
            </a:pPr>
            <a:r>
              <a:rPr lang="en-GB" sz="3400" dirty="0">
                <a:latin typeface="Calibri" pitchFamily="34" charset="0"/>
                <a:cs typeface="Calibri" pitchFamily="34" charset="0"/>
              </a:rPr>
              <a:t>What is your reflection on the process and conversation you have just had?</a:t>
            </a:r>
          </a:p>
          <a:p>
            <a:pPr lvl="1"/>
            <a:r>
              <a:rPr lang="en-GB" dirty="0">
                <a:latin typeface="Calibri" pitchFamily="34" charset="0"/>
                <a:cs typeface="Calibri" pitchFamily="34" charset="0"/>
              </a:rPr>
              <a:t>Did you classify using terminology?</a:t>
            </a:r>
          </a:p>
          <a:p>
            <a:pPr lvl="1"/>
            <a:r>
              <a:rPr lang="en-GB" dirty="0">
                <a:latin typeface="Calibri" pitchFamily="34" charset="0"/>
                <a:cs typeface="Calibri" pitchFamily="34" charset="0"/>
              </a:rPr>
              <a:t>Did you both agree on the classification? </a:t>
            </a:r>
          </a:p>
          <a:p>
            <a:pPr lvl="1"/>
            <a:r>
              <a:rPr lang="en-GB" dirty="0">
                <a:latin typeface="Calibri" pitchFamily="34" charset="0"/>
                <a:cs typeface="Calibri" pitchFamily="34" charset="0"/>
              </a:rPr>
              <a:t>How did you reach agreement? What did you both say?  </a:t>
            </a:r>
          </a:p>
          <a:p>
            <a:pPr lvl="1"/>
            <a:r>
              <a:rPr lang="en-GB" dirty="0">
                <a:latin typeface="Calibri" pitchFamily="34" charset="0"/>
                <a:cs typeface="Calibri" pitchFamily="34" charset="0"/>
              </a:rPr>
              <a:t>What would you have done if you did not agree?</a:t>
            </a:r>
          </a:p>
          <a:p>
            <a:pPr lvl="1"/>
            <a:r>
              <a:rPr lang="en-GB" dirty="0">
                <a:latin typeface="Calibri" pitchFamily="34" charset="0"/>
                <a:cs typeface="Calibri" pitchFamily="34" charset="0"/>
              </a:rPr>
              <a:t>Would that conversation look any different if factors such as distractions, stress (you or others) , if its busy, if you’ve not had a break and are ‘</a:t>
            </a:r>
            <a:r>
              <a:rPr lang="en-GB" dirty="0" err="1">
                <a:latin typeface="Calibri" pitchFamily="34" charset="0"/>
                <a:cs typeface="Calibri" pitchFamily="34" charset="0"/>
              </a:rPr>
              <a:t>hangry</a:t>
            </a:r>
            <a:r>
              <a:rPr lang="en-GB" dirty="0">
                <a:latin typeface="Calibri" pitchFamily="34" charset="0"/>
                <a:cs typeface="Calibri" pitchFamily="34" charset="0"/>
              </a:rPr>
              <a:t>’! If you don’t feel psychologically safe? </a:t>
            </a:r>
          </a:p>
          <a:p>
            <a:pPr lvl="1"/>
            <a:r>
              <a:rPr lang="en-GB" dirty="0">
                <a:latin typeface="Calibri" pitchFamily="34" charset="0"/>
                <a:cs typeface="Calibri" pitchFamily="34" charset="0"/>
              </a:rPr>
              <a:t>How might that conversation look – escalating and challenging your colleague? </a:t>
            </a:r>
          </a:p>
          <a:p>
            <a:pPr marL="365760" lvl="1" indent="0">
              <a:buNone/>
            </a:pPr>
            <a:endParaRPr lang="en-GB" dirty="0"/>
          </a:p>
        </p:txBody>
      </p:sp>
      <p:pic>
        <p:nvPicPr>
          <p:cNvPr id="2050" name="Picture 2" descr="C:\Users\Freemd1\AppData\Local\Microsoft\Windows\INetCache\IE\1QJE9YKG\worried-cartoon-ey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764704"/>
            <a:ext cx="1268760" cy="12687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1396919"/>
      </p:ext>
    </p:extLst>
  </p:cSld>
  <p:clrMapOvr>
    <a:masterClrMapping/>
  </p:clrMapOvr>
  <mc:AlternateContent xmlns:mc="http://schemas.openxmlformats.org/markup-compatibility/2006" xmlns:p14="http://schemas.microsoft.com/office/powerpoint/2010/main">
    <mc:Choice Requires="p14">
      <p:transition spd="slow" p14:dur="2000" advTm="168245"/>
    </mc:Choice>
    <mc:Fallback xmlns="">
      <p:transition spd="slow" advTm="1682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723106"/>
          </a:xfrm>
        </p:spPr>
        <p:txBody>
          <a:bodyPr>
            <a:noAutofit/>
          </a:bodyPr>
          <a:lstStyle/>
          <a:p>
            <a:r>
              <a:rPr lang="en-GB" sz="3600" b="1" dirty="0">
                <a:solidFill>
                  <a:schemeClr val="tx2"/>
                </a:solidFill>
                <a:latin typeface="Calibri" pitchFamily="34" charset="0"/>
                <a:cs typeface="Calibri" pitchFamily="34" charset="0"/>
              </a:rPr>
              <a:t>What are the implications on safety?</a:t>
            </a:r>
          </a:p>
        </p:txBody>
      </p:sp>
      <p:sp>
        <p:nvSpPr>
          <p:cNvPr id="3" name="Content Placeholder 2"/>
          <p:cNvSpPr>
            <a:spLocks noGrp="1"/>
          </p:cNvSpPr>
          <p:nvPr>
            <p:ph idx="1"/>
          </p:nvPr>
        </p:nvSpPr>
        <p:spPr>
          <a:xfrm>
            <a:off x="611560" y="2060848"/>
            <a:ext cx="7704856" cy="4032448"/>
          </a:xfrm>
        </p:spPr>
        <p:txBody>
          <a:bodyPr>
            <a:normAutofit fontScale="55000" lnSpcReduction="20000"/>
          </a:bodyPr>
          <a:lstStyle/>
          <a:p>
            <a:pPr lvl="1"/>
            <a:r>
              <a:rPr lang="en-GB" sz="3600" dirty="0">
                <a:latin typeface="Calibri" pitchFamily="34" charset="0"/>
                <a:cs typeface="Calibri" pitchFamily="34" charset="0"/>
              </a:rPr>
              <a:t>We know this area of care is challenging and its not surprising that we do not always agree – it doesn’t just happen with </a:t>
            </a:r>
            <a:r>
              <a:rPr lang="en-GB" sz="3600" dirty="0" err="1">
                <a:latin typeface="Calibri" pitchFamily="34" charset="0"/>
                <a:cs typeface="Calibri" pitchFamily="34" charset="0"/>
              </a:rPr>
              <a:t>fetal</a:t>
            </a:r>
            <a:r>
              <a:rPr lang="en-GB" sz="3600" dirty="0">
                <a:latin typeface="Calibri" pitchFamily="34" charset="0"/>
                <a:cs typeface="Calibri" pitchFamily="34" charset="0"/>
              </a:rPr>
              <a:t> monitoring! </a:t>
            </a:r>
          </a:p>
          <a:p>
            <a:pPr lvl="1"/>
            <a:r>
              <a:rPr lang="en-GB" sz="3600" dirty="0">
                <a:latin typeface="Calibri" pitchFamily="34" charset="0"/>
                <a:cs typeface="Calibri" pitchFamily="34" charset="0"/>
              </a:rPr>
              <a:t>National and local learning have identified themes and areas for us to focus our energy </a:t>
            </a:r>
          </a:p>
          <a:p>
            <a:pPr lvl="1"/>
            <a:r>
              <a:rPr lang="en-GB" sz="3600" dirty="0">
                <a:latin typeface="Calibri" pitchFamily="34" charset="0"/>
                <a:cs typeface="Calibri" pitchFamily="34" charset="0"/>
              </a:rPr>
              <a:t>This is about the art of conversation  and an environment of psychological safety</a:t>
            </a:r>
          </a:p>
          <a:p>
            <a:pPr lvl="1"/>
            <a:r>
              <a:rPr lang="en-GB" sz="3600" dirty="0">
                <a:latin typeface="Calibri" pitchFamily="34" charset="0"/>
                <a:cs typeface="Calibri" pitchFamily="34" charset="0"/>
              </a:rPr>
              <a:t>Maintaining an environment of ‘Constructive friction’ – Having a difference of opinion is ok . We disagree and challenge in a respectful way. This is essential for learning and growth, for safety</a:t>
            </a:r>
          </a:p>
          <a:p>
            <a:pPr lvl="1"/>
            <a:r>
              <a:rPr lang="en-GB" sz="3600" dirty="0">
                <a:latin typeface="Calibri" pitchFamily="34" charset="0"/>
                <a:cs typeface="Calibri" pitchFamily="34" charset="0"/>
              </a:rPr>
              <a:t>This is inherently linked to the 3 step ‘Identify, Communicate, Act’ escalation process – for improving safety </a:t>
            </a:r>
          </a:p>
          <a:p>
            <a:pPr lvl="1"/>
            <a:endParaRPr lang="en-GB" dirty="0"/>
          </a:p>
          <a:p>
            <a:pPr marL="365760" lvl="1" indent="0" algn="ctr">
              <a:buNone/>
            </a:pPr>
            <a:r>
              <a:rPr lang="en-GB" sz="3400" b="1" i="1" dirty="0">
                <a:solidFill>
                  <a:schemeClr val="accent5"/>
                </a:solidFill>
                <a:latin typeface="+mj-lt"/>
              </a:rPr>
              <a:t>How can we do this? </a:t>
            </a:r>
          </a:p>
          <a:p>
            <a:pPr marL="0" indent="0">
              <a:buNone/>
            </a:pPr>
            <a:endParaRPr lang="en-GB" dirty="0"/>
          </a:p>
        </p:txBody>
      </p:sp>
    </p:spTree>
    <p:custDataLst>
      <p:tags r:id="rId1"/>
    </p:custDataLst>
    <p:extLst>
      <p:ext uri="{BB962C8B-B14F-4D97-AF65-F5344CB8AC3E}">
        <p14:creationId xmlns:p14="http://schemas.microsoft.com/office/powerpoint/2010/main" val="3884412290"/>
      </p:ext>
    </p:extLst>
  </p:cSld>
  <p:clrMapOvr>
    <a:masterClrMapping/>
  </p:clrMapOvr>
  <mc:AlternateContent xmlns:mc="http://schemas.openxmlformats.org/markup-compatibility/2006" xmlns:p14="http://schemas.microsoft.com/office/powerpoint/2010/main">
    <mc:Choice Requires="p14">
      <p:transition spd="slow" p14:dur="2000" advTm="111274"/>
    </mc:Choice>
    <mc:Fallback xmlns="">
      <p:transition spd="slow" advTm="111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ext&#10;&#10;Description automatically generated">
            <a:extLst>
              <a:ext uri="{FF2B5EF4-FFF2-40B4-BE49-F238E27FC236}">
                <a16:creationId xmlns:a16="http://schemas.microsoft.com/office/drawing/2014/main" id="{DDA2490D-9708-C141-8324-1153C49F0233}"/>
              </a:ext>
            </a:extLst>
          </p:cNvPr>
          <p:cNvPicPr>
            <a:picLocks noChangeAspect="1"/>
          </p:cNvPicPr>
          <p:nvPr/>
        </p:nvPicPr>
        <p:blipFill rotWithShape="1">
          <a:blip r:embed="rId2">
            <a:extLst>
              <a:ext uri="{28A0092B-C50C-407E-A947-70E740481C1C}">
                <a14:useLocalDpi xmlns:a14="http://schemas.microsoft.com/office/drawing/2010/main" val="0"/>
              </a:ext>
            </a:extLst>
          </a:blip>
          <a:srcRect l="134" r="3522" b="4"/>
          <a:stretch/>
        </p:blipFill>
        <p:spPr>
          <a:xfrm>
            <a:off x="2555776" y="841426"/>
            <a:ext cx="3694695" cy="5466007"/>
          </a:xfrm>
          <a:prstGeom prst="rect">
            <a:avLst/>
          </a:prstGeom>
        </p:spPr>
      </p:pic>
    </p:spTree>
    <p:extLst>
      <p:ext uri="{BB962C8B-B14F-4D97-AF65-F5344CB8AC3E}">
        <p14:creationId xmlns:p14="http://schemas.microsoft.com/office/powerpoint/2010/main" val="125911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6318" y="836712"/>
            <a:ext cx="5925249" cy="1202485"/>
          </a:xfrm>
        </p:spPr>
        <p:txBody>
          <a:bodyPr>
            <a:normAutofit/>
          </a:bodyPr>
          <a:lstStyle/>
          <a:p>
            <a:pPr algn="l"/>
            <a:r>
              <a:rPr lang="en-GB" sz="3600" b="1" dirty="0">
                <a:solidFill>
                  <a:schemeClr val="tx2"/>
                </a:solidFill>
                <a:latin typeface="Calibri" pitchFamily="34" charset="0"/>
                <a:cs typeface="Calibri" pitchFamily="34" charset="0"/>
              </a:rPr>
              <a:t>All taking the same approach?</a:t>
            </a:r>
          </a:p>
        </p:txBody>
      </p:sp>
      <p:sp>
        <p:nvSpPr>
          <p:cNvPr id="5" name="Content Placeholder 4"/>
          <p:cNvSpPr>
            <a:spLocks noGrp="1"/>
          </p:cNvSpPr>
          <p:nvPr>
            <p:ph idx="1"/>
          </p:nvPr>
        </p:nvSpPr>
        <p:spPr>
          <a:xfrm>
            <a:off x="699566" y="2060848"/>
            <a:ext cx="7760866" cy="4104456"/>
          </a:xfrm>
        </p:spPr>
        <p:txBody>
          <a:bodyPr>
            <a:normAutofit fontScale="70000" lnSpcReduction="20000"/>
          </a:bodyPr>
          <a:lstStyle/>
          <a:p>
            <a:pPr marL="365760" lvl="1" indent="0">
              <a:buNone/>
            </a:pPr>
            <a:r>
              <a:rPr lang="en-GB" sz="2300" dirty="0">
                <a:latin typeface="Calibri" pitchFamily="34" charset="0"/>
                <a:cs typeface="Calibri" pitchFamily="34" charset="0"/>
              </a:rPr>
              <a:t>‘Teach or Treat’ is a simple practical approach that can be used during escalation conversations</a:t>
            </a:r>
            <a:endParaRPr lang="en-GB" sz="1900" b="1" dirty="0">
              <a:solidFill>
                <a:srgbClr val="00B050"/>
              </a:solidFill>
              <a:latin typeface="Calibri" pitchFamily="34" charset="0"/>
              <a:cs typeface="Calibri" pitchFamily="34" charset="0"/>
            </a:endParaRPr>
          </a:p>
          <a:p>
            <a:pPr marL="365760" lvl="1" indent="0" algn="ctr">
              <a:buNone/>
            </a:pPr>
            <a:r>
              <a:rPr lang="en-GB" sz="2900" b="1" u="sng" dirty="0">
                <a:solidFill>
                  <a:schemeClr val="accent5"/>
                </a:solidFill>
                <a:latin typeface="Calibri" pitchFamily="34" charset="0"/>
                <a:cs typeface="Calibri" pitchFamily="34" charset="0"/>
              </a:rPr>
              <a:t>TEACH </a:t>
            </a:r>
            <a:r>
              <a:rPr lang="en-GB" sz="2900" b="1" dirty="0">
                <a:solidFill>
                  <a:schemeClr val="accent5"/>
                </a:solidFill>
                <a:latin typeface="Calibri" pitchFamily="34" charset="0"/>
                <a:cs typeface="Calibri" pitchFamily="34" charset="0"/>
              </a:rPr>
              <a:t> </a:t>
            </a:r>
          </a:p>
          <a:p>
            <a:pPr marL="365760" lvl="1" indent="0" algn="ctr">
              <a:buNone/>
            </a:pPr>
            <a:r>
              <a:rPr lang="en-GB" sz="2900" b="1" i="1" dirty="0">
                <a:solidFill>
                  <a:schemeClr val="accent5"/>
                </a:solidFill>
                <a:latin typeface="Calibri" pitchFamily="34" charset="0"/>
                <a:cs typeface="Calibri" pitchFamily="34" charset="0"/>
              </a:rPr>
              <a:t>“This is what I think because …….  </a:t>
            </a:r>
            <a:r>
              <a:rPr lang="en-GB" sz="2900" dirty="0">
                <a:latin typeface="Calibri" pitchFamily="34" charset="0"/>
                <a:cs typeface="Calibri" pitchFamily="34" charset="0"/>
              </a:rPr>
              <a:t>and </a:t>
            </a:r>
          </a:p>
          <a:p>
            <a:pPr marL="365760" lvl="1" indent="0" algn="ctr">
              <a:buNone/>
            </a:pPr>
            <a:r>
              <a:rPr lang="en-GB" sz="2900" b="1" i="1" dirty="0">
                <a:solidFill>
                  <a:schemeClr val="accent5"/>
                </a:solidFill>
                <a:latin typeface="Calibri" pitchFamily="34" charset="0"/>
                <a:cs typeface="Calibri" pitchFamily="34" charset="0"/>
              </a:rPr>
              <a:t>What do you think and why………?“ </a:t>
            </a:r>
          </a:p>
          <a:p>
            <a:pPr marL="365760" lvl="1" indent="0">
              <a:buNone/>
            </a:pPr>
            <a:endParaRPr lang="en-GB" sz="1900" dirty="0">
              <a:latin typeface="Calibri" pitchFamily="34" charset="0"/>
              <a:cs typeface="Calibri" pitchFamily="34" charset="0"/>
            </a:endParaRPr>
          </a:p>
          <a:p>
            <a:pPr marL="365760" lvl="1" indent="0">
              <a:buNone/>
            </a:pPr>
            <a:r>
              <a:rPr lang="en-GB" sz="2300" dirty="0">
                <a:latin typeface="Calibri" pitchFamily="34" charset="0"/>
                <a:cs typeface="Calibri" pitchFamily="34" charset="0"/>
              </a:rPr>
              <a:t>It feels a safe way to open up conversations, exposes different perceptions and allows education , shared learning and for development of shared mental models. </a:t>
            </a:r>
          </a:p>
          <a:p>
            <a:pPr marL="365760" lvl="1" indent="0">
              <a:buNone/>
            </a:pPr>
            <a:r>
              <a:rPr lang="en-GB" sz="1900" b="1" dirty="0">
                <a:solidFill>
                  <a:srgbClr val="00B050"/>
                </a:solidFill>
                <a:latin typeface="Calibri" pitchFamily="34" charset="0"/>
                <a:cs typeface="Calibri" pitchFamily="34" charset="0"/>
              </a:rPr>
              <a:t>	</a:t>
            </a:r>
          </a:p>
          <a:p>
            <a:pPr marL="365760" lvl="1" indent="0">
              <a:buNone/>
            </a:pPr>
            <a:endParaRPr lang="en-GB" sz="2400" b="1" dirty="0">
              <a:solidFill>
                <a:schemeClr val="bg2">
                  <a:lumMod val="50000"/>
                </a:schemeClr>
              </a:solidFill>
              <a:latin typeface="Calibri" pitchFamily="34" charset="0"/>
              <a:cs typeface="Calibri" pitchFamily="34" charset="0"/>
            </a:endParaRPr>
          </a:p>
          <a:p>
            <a:pPr marL="365760" lvl="1" indent="0" algn="ctr">
              <a:buNone/>
            </a:pPr>
            <a:r>
              <a:rPr lang="en-GB" sz="2900" b="1" u="sng" dirty="0">
                <a:solidFill>
                  <a:schemeClr val="accent5"/>
                </a:solidFill>
                <a:latin typeface="Calibri" pitchFamily="34" charset="0"/>
                <a:cs typeface="Calibri" pitchFamily="34" charset="0"/>
              </a:rPr>
              <a:t>TREAT </a:t>
            </a:r>
          </a:p>
          <a:p>
            <a:pPr marL="365760" lvl="1" indent="0" algn="ctr">
              <a:buNone/>
            </a:pPr>
            <a:r>
              <a:rPr lang="en-GB" sz="2900" b="1" i="1" dirty="0">
                <a:solidFill>
                  <a:schemeClr val="accent5"/>
                </a:solidFill>
                <a:latin typeface="Calibri" pitchFamily="34" charset="0"/>
                <a:cs typeface="Calibri" pitchFamily="34" charset="0"/>
              </a:rPr>
              <a:t>“lets treat by doing x ………”</a:t>
            </a:r>
            <a:r>
              <a:rPr lang="en-GB" sz="2900" b="1" dirty="0">
                <a:solidFill>
                  <a:schemeClr val="accent5"/>
                </a:solidFill>
                <a:latin typeface="Calibri" pitchFamily="34" charset="0"/>
                <a:cs typeface="Calibri" pitchFamily="34" charset="0"/>
              </a:rPr>
              <a:t> </a:t>
            </a:r>
            <a:endParaRPr lang="en-GB" sz="1900" dirty="0">
              <a:solidFill>
                <a:schemeClr val="accent5"/>
              </a:solidFill>
              <a:latin typeface="Calibri" pitchFamily="34" charset="0"/>
              <a:cs typeface="Calibri" pitchFamily="34" charset="0"/>
            </a:endParaRPr>
          </a:p>
          <a:p>
            <a:pPr marL="365760" lvl="1" indent="0">
              <a:buNone/>
            </a:pPr>
            <a:endParaRPr lang="en-GB" sz="2600" b="1" dirty="0">
              <a:latin typeface="Calibri" pitchFamily="34" charset="0"/>
              <a:cs typeface="Calibri" pitchFamily="34" charset="0"/>
            </a:endParaRPr>
          </a:p>
          <a:p>
            <a:pPr marL="365760" lvl="1" indent="0" algn="ctr">
              <a:buNone/>
            </a:pPr>
            <a:r>
              <a:rPr lang="en-GB" sz="2300" dirty="0">
                <a:latin typeface="Calibri" pitchFamily="34" charset="0"/>
                <a:cs typeface="Calibri" pitchFamily="34" charset="0"/>
              </a:rPr>
              <a:t>If you do not agree – escalate ….. seek a 3</a:t>
            </a:r>
            <a:r>
              <a:rPr lang="en-GB" sz="2300" baseline="30000" dirty="0">
                <a:latin typeface="Calibri" pitchFamily="34" charset="0"/>
                <a:cs typeface="Calibri" pitchFamily="34" charset="0"/>
              </a:rPr>
              <a:t>rd</a:t>
            </a:r>
            <a:r>
              <a:rPr lang="en-GB" sz="2300" dirty="0">
                <a:latin typeface="Calibri" pitchFamily="34" charset="0"/>
                <a:cs typeface="Calibri" pitchFamily="34" charset="0"/>
              </a:rPr>
              <a:t> opinion!</a:t>
            </a:r>
          </a:p>
          <a:p>
            <a:pPr marL="365760" lvl="1" indent="0">
              <a:buNone/>
            </a:pPr>
            <a:endParaRPr lang="en-GB" sz="190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249000258"/>
      </p:ext>
    </p:extLst>
  </p:cSld>
  <p:clrMapOvr>
    <a:masterClrMapping/>
  </p:clrMapOvr>
  <mc:AlternateContent xmlns:mc="http://schemas.openxmlformats.org/markup-compatibility/2006" xmlns:p14="http://schemas.microsoft.com/office/powerpoint/2010/main">
    <mc:Choice Requires="p14">
      <p:transition spd="slow" p14:dur="2000" advTm="79963"/>
    </mc:Choice>
    <mc:Fallback xmlns="">
      <p:transition spd="slow" advTm="799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24744"/>
            <a:ext cx="6965245" cy="811218"/>
          </a:xfrm>
        </p:spPr>
        <p:txBody>
          <a:bodyPr>
            <a:normAutofit fontScale="90000"/>
          </a:bodyPr>
          <a:lstStyle/>
          <a:p>
            <a:r>
              <a:rPr lang="en-GB" sz="4000" b="1" dirty="0">
                <a:solidFill>
                  <a:schemeClr val="tx2"/>
                </a:solidFill>
                <a:latin typeface="Calibri" pitchFamily="34" charset="0"/>
                <a:cs typeface="Calibri" pitchFamily="34" charset="0"/>
              </a:rPr>
              <a:t>How does this translate into reality?</a:t>
            </a:r>
          </a:p>
        </p:txBody>
      </p:sp>
      <p:sp>
        <p:nvSpPr>
          <p:cNvPr id="3" name="Content Placeholder 2"/>
          <p:cNvSpPr>
            <a:spLocks noGrp="1"/>
          </p:cNvSpPr>
          <p:nvPr>
            <p:ph idx="1"/>
          </p:nvPr>
        </p:nvSpPr>
        <p:spPr>
          <a:xfrm>
            <a:off x="704461" y="2212358"/>
            <a:ext cx="7634932" cy="4117944"/>
          </a:xfrm>
        </p:spPr>
        <p:txBody>
          <a:bodyPr>
            <a:normAutofit fontScale="77500" lnSpcReduction="20000"/>
          </a:bodyPr>
          <a:lstStyle/>
          <a:p>
            <a:pPr marL="457200" indent="-457200">
              <a:buFont typeface="+mj-lt"/>
              <a:buAutoNum type="arabicPeriod"/>
            </a:pPr>
            <a:r>
              <a:rPr lang="en-GB" b="1" dirty="0">
                <a:latin typeface="Calibri" pitchFamily="34" charset="0"/>
                <a:cs typeface="Calibri" pitchFamily="34" charset="0"/>
              </a:rPr>
              <a:t>Review the full clinical picture and any risk factors - using knowledge and tools (CTG, MEOWs, NEWTS)</a:t>
            </a:r>
          </a:p>
          <a:p>
            <a:pPr marL="365760" lvl="1" indent="0">
              <a:buNone/>
            </a:pPr>
            <a:r>
              <a:rPr lang="en-GB" dirty="0">
                <a:latin typeface="Calibri" pitchFamily="34" charset="0"/>
                <a:cs typeface="Calibri" pitchFamily="34" charset="0"/>
              </a:rPr>
              <a:t>  We can ask the question </a:t>
            </a:r>
          </a:p>
          <a:p>
            <a:pPr marL="365760" lvl="1" indent="0">
              <a:buNone/>
            </a:pPr>
            <a:r>
              <a:rPr lang="en-GB" b="1" i="1" dirty="0">
                <a:latin typeface="Calibri" pitchFamily="34" charset="0"/>
                <a:cs typeface="Calibri" pitchFamily="34" charset="0"/>
              </a:rPr>
              <a:t>		</a:t>
            </a:r>
            <a:r>
              <a:rPr lang="en-GB" b="1" i="1" dirty="0">
                <a:solidFill>
                  <a:schemeClr val="accent5"/>
                </a:solidFill>
                <a:latin typeface="Calibri" pitchFamily="34" charset="0"/>
                <a:cs typeface="Calibri" pitchFamily="34" charset="0"/>
              </a:rPr>
              <a:t>“How are mum and baby(s)?” </a:t>
            </a:r>
          </a:p>
          <a:p>
            <a:pPr marL="365760" lvl="1" indent="0">
              <a:buNone/>
            </a:pPr>
            <a:endParaRPr lang="en-GB" b="1" i="1" dirty="0">
              <a:latin typeface="Calibri" pitchFamily="34" charset="0"/>
              <a:cs typeface="Calibri" pitchFamily="34" charset="0"/>
            </a:endParaRPr>
          </a:p>
          <a:p>
            <a:pPr marL="457200" indent="-457200">
              <a:buFont typeface="+mj-lt"/>
              <a:buAutoNum type="arabicPeriod"/>
            </a:pPr>
            <a:r>
              <a:rPr lang="en-GB" b="1" dirty="0">
                <a:latin typeface="Calibri" pitchFamily="34" charset="0"/>
                <a:cs typeface="Calibri" pitchFamily="34" charset="0"/>
              </a:rPr>
              <a:t>Do fresh eyes/ears independently, compare and discuss together</a:t>
            </a:r>
          </a:p>
          <a:p>
            <a:pPr marL="365760" lvl="1" indent="0" algn="ctr">
              <a:buNone/>
            </a:pPr>
            <a:r>
              <a:rPr lang="en-GB" b="1" i="1" dirty="0">
                <a:solidFill>
                  <a:schemeClr val="accent5"/>
                </a:solidFill>
                <a:latin typeface="Calibri" pitchFamily="34" charset="0"/>
                <a:cs typeface="Calibri" pitchFamily="34" charset="0"/>
              </a:rPr>
              <a:t>“This is what I think because……. </a:t>
            </a:r>
          </a:p>
          <a:p>
            <a:pPr marL="365760" lvl="1" indent="0" algn="ctr">
              <a:buNone/>
            </a:pPr>
            <a:r>
              <a:rPr lang="en-GB" b="1" i="1" dirty="0">
                <a:solidFill>
                  <a:schemeClr val="accent5"/>
                </a:solidFill>
                <a:latin typeface="Calibri" pitchFamily="34" charset="0"/>
                <a:cs typeface="Calibri" pitchFamily="34" charset="0"/>
              </a:rPr>
              <a:t>Tell me what you think and why”….</a:t>
            </a:r>
          </a:p>
          <a:p>
            <a:pPr marL="365760" lvl="1" indent="0">
              <a:buNone/>
            </a:pPr>
            <a:endParaRPr lang="en-GB" dirty="0">
              <a:latin typeface="Calibri" pitchFamily="34" charset="0"/>
              <a:cs typeface="Calibri" pitchFamily="34" charset="0"/>
            </a:endParaRPr>
          </a:p>
          <a:p>
            <a:pPr marL="365760" lvl="1" indent="0">
              <a:buNone/>
            </a:pPr>
            <a:r>
              <a:rPr lang="en-GB" dirty="0">
                <a:latin typeface="Calibri" pitchFamily="34" charset="0"/>
                <a:cs typeface="Calibri" pitchFamily="34" charset="0"/>
              </a:rPr>
              <a:t>This is the basis of a </a:t>
            </a:r>
            <a:r>
              <a:rPr lang="en-GB" b="1" dirty="0">
                <a:solidFill>
                  <a:schemeClr val="accent5"/>
                </a:solidFill>
                <a:latin typeface="Calibri" pitchFamily="34" charset="0"/>
                <a:cs typeface="Calibri" pitchFamily="34" charset="0"/>
              </a:rPr>
              <a:t>‘Teach or Treat’ </a:t>
            </a:r>
            <a:r>
              <a:rPr lang="en-GB" dirty="0">
                <a:latin typeface="Calibri" pitchFamily="34" charset="0"/>
                <a:cs typeface="Calibri" pitchFamily="34" charset="0"/>
              </a:rPr>
              <a:t>approach </a:t>
            </a:r>
            <a:endParaRPr lang="en-GB" dirty="0"/>
          </a:p>
        </p:txBody>
      </p:sp>
    </p:spTree>
    <p:custDataLst>
      <p:tags r:id="rId1"/>
    </p:custDataLst>
    <p:extLst>
      <p:ext uri="{BB962C8B-B14F-4D97-AF65-F5344CB8AC3E}">
        <p14:creationId xmlns:p14="http://schemas.microsoft.com/office/powerpoint/2010/main" val="3328907644"/>
      </p:ext>
    </p:extLst>
  </p:cSld>
  <p:clrMapOvr>
    <a:masterClrMapping/>
  </p:clrMapOvr>
  <mc:AlternateContent xmlns:mc="http://schemas.openxmlformats.org/markup-compatibility/2006" xmlns:p14="http://schemas.microsoft.com/office/powerpoint/2010/main">
    <mc:Choice Requires="p14">
      <p:transition spd="slow" p14:dur="2000" advTm="84257"/>
    </mc:Choice>
    <mc:Fallback xmlns="">
      <p:transition spd="slow" advTm="84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D54A-EA34-724F-9D5E-43E2E22C3AAB}"/>
              </a:ext>
            </a:extLst>
          </p:cNvPr>
          <p:cNvSpPr>
            <a:spLocks noGrp="1"/>
          </p:cNvSpPr>
          <p:nvPr>
            <p:ph type="title"/>
          </p:nvPr>
        </p:nvSpPr>
        <p:spPr>
          <a:xfrm>
            <a:off x="621581" y="1988840"/>
            <a:ext cx="7772400" cy="1362075"/>
          </a:xfrm>
        </p:spPr>
        <p:txBody>
          <a:bodyPr/>
          <a:lstStyle/>
          <a:p>
            <a:r>
              <a:rPr lang="en-US">
                <a:solidFill>
                  <a:schemeClr val="tx2"/>
                </a:solidFill>
              </a:rPr>
              <a:t>ESCALATION</a:t>
            </a:r>
            <a:endParaRPr lang="en-US" dirty="0">
              <a:solidFill>
                <a:schemeClr val="tx2"/>
              </a:solidFill>
            </a:endParaRPr>
          </a:p>
        </p:txBody>
      </p:sp>
      <p:sp>
        <p:nvSpPr>
          <p:cNvPr id="3" name="Text Placeholder 2">
            <a:extLst>
              <a:ext uri="{FF2B5EF4-FFF2-40B4-BE49-F238E27FC236}">
                <a16:creationId xmlns:a16="http://schemas.microsoft.com/office/drawing/2014/main" id="{FCD40793-BE65-E24D-9597-48FDCEA28F1B}"/>
              </a:ext>
            </a:extLst>
          </p:cNvPr>
          <p:cNvSpPr>
            <a:spLocks noGrp="1"/>
          </p:cNvSpPr>
          <p:nvPr>
            <p:ph type="body" idx="1"/>
          </p:nvPr>
        </p:nvSpPr>
        <p:spPr/>
        <p:txBody>
          <a:bodyPr/>
          <a:lstStyle/>
          <a:p>
            <a:r>
              <a:rPr lang="en-GB" sz="3200" b="1" dirty="0">
                <a:latin typeface="Calibri" pitchFamily="34" charset="0"/>
                <a:cs typeface="Calibri" pitchFamily="34" charset="0"/>
              </a:rPr>
              <a:t>Excelling at Conversations and Escalations</a:t>
            </a:r>
            <a:endParaRPr lang="en-US" sz="2800" dirty="0"/>
          </a:p>
        </p:txBody>
      </p:sp>
      <p:sp>
        <p:nvSpPr>
          <p:cNvPr id="4" name="TextBox 3"/>
          <p:cNvSpPr txBox="1"/>
          <p:nvPr/>
        </p:nvSpPr>
        <p:spPr>
          <a:xfrm>
            <a:off x="648172" y="4653136"/>
            <a:ext cx="8208912" cy="1384995"/>
          </a:xfrm>
          <a:prstGeom prst="rect">
            <a:avLst/>
          </a:prstGeom>
          <a:noFill/>
        </p:spPr>
        <p:txBody>
          <a:bodyPr wrap="square" rtlCol="0">
            <a:spAutoFit/>
          </a:bodyPr>
          <a:lstStyle/>
          <a:p>
            <a:r>
              <a:rPr lang="en-GB" sz="2800" b="1">
                <a:solidFill>
                  <a:schemeClr val="tx2"/>
                </a:solidFill>
              </a:rPr>
              <a:t>Helping maternity units to build the right culture and conditions to enable effective clinical escalation and communication</a:t>
            </a:r>
            <a:endParaRPr lang="en-GB" sz="2800" b="1" dirty="0">
              <a:solidFill>
                <a:schemeClr val="tx2"/>
              </a:solidFill>
            </a:endParaRPr>
          </a:p>
        </p:txBody>
      </p:sp>
    </p:spTree>
    <p:extLst>
      <p:ext uri="{BB962C8B-B14F-4D97-AF65-F5344CB8AC3E}">
        <p14:creationId xmlns:p14="http://schemas.microsoft.com/office/powerpoint/2010/main" val="213836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80" y="908720"/>
            <a:ext cx="7006479" cy="1202485"/>
          </a:xfrm>
        </p:spPr>
        <p:txBody>
          <a:bodyPr>
            <a:noAutofit/>
          </a:bodyPr>
          <a:lstStyle/>
          <a:p>
            <a:r>
              <a:rPr lang="en-GB" sz="3200" b="1" dirty="0">
                <a:solidFill>
                  <a:schemeClr val="tx2"/>
                </a:solidFill>
                <a:latin typeface="Calibri" pitchFamily="34" charset="0"/>
                <a:cs typeface="Calibri" pitchFamily="34" charset="0"/>
              </a:rPr>
              <a:t>Reflections – </a:t>
            </a:r>
            <a:br>
              <a:rPr lang="en-GB" sz="3200" b="1" dirty="0">
                <a:solidFill>
                  <a:schemeClr val="tx2"/>
                </a:solidFill>
                <a:latin typeface="Calibri" pitchFamily="34" charset="0"/>
                <a:cs typeface="Calibri" pitchFamily="34" charset="0"/>
              </a:rPr>
            </a:br>
            <a:r>
              <a:rPr lang="en-GB" sz="3200" b="1" dirty="0">
                <a:solidFill>
                  <a:schemeClr val="tx2"/>
                </a:solidFill>
                <a:latin typeface="Calibri" pitchFamily="34" charset="0"/>
                <a:cs typeface="Calibri" pitchFamily="34" charset="0"/>
              </a:rPr>
              <a:t>Escalation  language and documentation </a:t>
            </a:r>
          </a:p>
        </p:txBody>
      </p:sp>
      <p:sp>
        <p:nvSpPr>
          <p:cNvPr id="3" name="Content Placeholder 2"/>
          <p:cNvSpPr>
            <a:spLocks noGrp="1"/>
          </p:cNvSpPr>
          <p:nvPr>
            <p:ph idx="1"/>
          </p:nvPr>
        </p:nvSpPr>
        <p:spPr>
          <a:xfrm>
            <a:off x="899592" y="2204864"/>
            <a:ext cx="7560840" cy="4104456"/>
          </a:xfrm>
        </p:spPr>
        <p:txBody>
          <a:bodyPr>
            <a:normAutofit fontScale="55000" lnSpcReduction="20000"/>
          </a:bodyPr>
          <a:lstStyle/>
          <a:p>
            <a:pPr marL="0" indent="0">
              <a:buNone/>
            </a:pPr>
            <a:r>
              <a:rPr lang="en-GB" b="1" u="sng" dirty="0">
                <a:latin typeface="Calibri" pitchFamily="34" charset="0"/>
                <a:cs typeface="Calibri" pitchFamily="34" charset="0"/>
              </a:rPr>
              <a:t>Escalation language?</a:t>
            </a:r>
            <a:endParaRPr lang="en-GB" u="sng" dirty="0">
              <a:latin typeface="Calibri" pitchFamily="34" charset="0"/>
              <a:cs typeface="Calibri" pitchFamily="34" charset="0"/>
            </a:endParaRPr>
          </a:p>
          <a:p>
            <a:r>
              <a:rPr lang="en-GB" dirty="0">
                <a:latin typeface="Calibri" pitchFamily="34" charset="0"/>
                <a:cs typeface="Calibri" pitchFamily="34" charset="0"/>
              </a:rPr>
              <a:t>Do you feel confident to escalate?</a:t>
            </a:r>
          </a:p>
          <a:p>
            <a:r>
              <a:rPr lang="en-GB" dirty="0">
                <a:latin typeface="Calibri" pitchFamily="34" charset="0"/>
                <a:cs typeface="Calibri" pitchFamily="34" charset="0"/>
              </a:rPr>
              <a:t>Do you consistently use agreed terminology and tools to communicate in escalation situations?</a:t>
            </a:r>
          </a:p>
          <a:p>
            <a:pPr marL="0" indent="0">
              <a:buNone/>
            </a:pPr>
            <a:r>
              <a:rPr lang="en-GB" dirty="0">
                <a:latin typeface="Calibri" pitchFamily="34" charset="0"/>
                <a:cs typeface="Calibri" pitchFamily="34" charset="0"/>
              </a:rPr>
              <a:t>	</a:t>
            </a:r>
          </a:p>
          <a:p>
            <a:pPr marL="640080" lvl="2" indent="0">
              <a:buNone/>
            </a:pPr>
            <a:r>
              <a:rPr lang="en-GB" sz="2600" b="1" i="1" dirty="0">
                <a:solidFill>
                  <a:schemeClr val="accent5"/>
                </a:solidFill>
                <a:latin typeface="Calibri" pitchFamily="34" charset="0"/>
                <a:cs typeface="Calibri" pitchFamily="34" charset="0"/>
              </a:rPr>
              <a:t>	</a:t>
            </a:r>
            <a:r>
              <a:rPr lang="en-GB" sz="3300" b="1" i="1" dirty="0">
                <a:solidFill>
                  <a:schemeClr val="accent5"/>
                </a:solidFill>
                <a:latin typeface="Calibri" pitchFamily="34" charset="0"/>
                <a:cs typeface="Calibri" pitchFamily="34" charset="0"/>
              </a:rPr>
              <a:t>“I am concerned. I have classified the CTG as ….. </a:t>
            </a:r>
          </a:p>
          <a:p>
            <a:pPr marL="640080" lvl="2" indent="0">
              <a:buNone/>
            </a:pPr>
            <a:r>
              <a:rPr lang="en-GB" sz="3300" b="1" i="1" dirty="0">
                <a:solidFill>
                  <a:schemeClr val="accent5"/>
                </a:solidFill>
                <a:latin typeface="Calibri" pitchFamily="34" charset="0"/>
                <a:cs typeface="Calibri" pitchFamily="34" charset="0"/>
              </a:rPr>
              <a:t>	Could you please review ….. in X time frame. </a:t>
            </a:r>
          </a:p>
          <a:p>
            <a:pPr marL="640080" lvl="2" indent="0">
              <a:buNone/>
            </a:pPr>
            <a:r>
              <a:rPr lang="en-GB" sz="3300" b="1" i="1" dirty="0">
                <a:solidFill>
                  <a:schemeClr val="accent5"/>
                </a:solidFill>
                <a:latin typeface="Calibri" pitchFamily="34" charset="0"/>
                <a:cs typeface="Calibri" pitchFamily="34" charset="0"/>
              </a:rPr>
              <a:t>	The SBAR is ………”</a:t>
            </a:r>
          </a:p>
          <a:p>
            <a:pPr marL="0" indent="0">
              <a:buNone/>
            </a:pPr>
            <a:endParaRPr lang="en-GB" b="1" i="1" dirty="0">
              <a:solidFill>
                <a:schemeClr val="bg2">
                  <a:lumMod val="50000"/>
                </a:schemeClr>
              </a:solidFill>
              <a:latin typeface="Calibri" pitchFamily="34" charset="0"/>
              <a:cs typeface="Calibri" pitchFamily="34" charset="0"/>
            </a:endParaRPr>
          </a:p>
          <a:p>
            <a:pPr marL="0" indent="0">
              <a:buNone/>
            </a:pPr>
            <a:r>
              <a:rPr lang="en-GB" b="1" u="sng" dirty="0">
                <a:latin typeface="Calibri" pitchFamily="34" charset="0"/>
                <a:cs typeface="Calibri" pitchFamily="34" charset="0"/>
              </a:rPr>
              <a:t>Documentation of escalations?</a:t>
            </a:r>
          </a:p>
          <a:p>
            <a:r>
              <a:rPr lang="en-GB" dirty="0">
                <a:latin typeface="Calibri" pitchFamily="34" charset="0"/>
                <a:cs typeface="Calibri" pitchFamily="34" charset="0"/>
              </a:rPr>
              <a:t>How do you document escalations?</a:t>
            </a:r>
          </a:p>
          <a:p>
            <a:pPr marL="0" indent="0">
              <a:buNone/>
            </a:pPr>
            <a:r>
              <a:rPr lang="en-GB" b="1" dirty="0">
                <a:solidFill>
                  <a:srgbClr val="FF0000"/>
                </a:solidFill>
                <a:latin typeface="Calibri" pitchFamily="34" charset="0"/>
                <a:cs typeface="Calibri" pitchFamily="34" charset="0"/>
              </a:rPr>
              <a:t>	</a:t>
            </a:r>
            <a:r>
              <a:rPr lang="en-GB" dirty="0">
                <a:latin typeface="Calibri" pitchFamily="34" charset="0"/>
                <a:cs typeface="Calibri" pitchFamily="34" charset="0"/>
              </a:rPr>
              <a:t>“X asked to review/review CTG” </a:t>
            </a:r>
          </a:p>
          <a:p>
            <a:pPr marL="0" indent="0">
              <a:buNone/>
            </a:pPr>
            <a:r>
              <a:rPr lang="en-GB" dirty="0">
                <a:latin typeface="Calibri" pitchFamily="34" charset="0"/>
                <a:cs typeface="Calibri" pitchFamily="34" charset="0"/>
              </a:rPr>
              <a:t>	vs</a:t>
            </a:r>
            <a:endParaRPr lang="en-GB" i="1" dirty="0">
              <a:latin typeface="Calibri" pitchFamily="34" charset="0"/>
              <a:cs typeface="Calibri" pitchFamily="34" charset="0"/>
            </a:endParaRPr>
          </a:p>
          <a:p>
            <a:pPr marL="640080" lvl="2" indent="0">
              <a:buNone/>
            </a:pPr>
            <a:r>
              <a:rPr lang="en-GB" sz="3300" b="1" i="1" dirty="0">
                <a:solidFill>
                  <a:schemeClr val="bg2">
                    <a:lumMod val="50000"/>
                  </a:schemeClr>
                </a:solidFill>
                <a:latin typeface="Calibri" pitchFamily="34" charset="0"/>
                <a:cs typeface="Calibri" pitchFamily="34" charset="0"/>
              </a:rPr>
              <a:t>	</a:t>
            </a:r>
            <a:r>
              <a:rPr lang="en-GB" sz="3300" b="1" i="1" dirty="0">
                <a:solidFill>
                  <a:schemeClr val="accent5"/>
                </a:solidFill>
                <a:latin typeface="Calibri" pitchFamily="34" charset="0"/>
                <a:cs typeface="Calibri" pitchFamily="34" charset="0"/>
              </a:rPr>
              <a:t>“Escalated to ……. re concern …….. </a:t>
            </a:r>
          </a:p>
          <a:p>
            <a:pPr marL="640080" lvl="2" indent="0">
              <a:buNone/>
            </a:pPr>
            <a:r>
              <a:rPr lang="en-GB" sz="3300" b="1" i="1" dirty="0">
                <a:solidFill>
                  <a:schemeClr val="accent5"/>
                </a:solidFill>
                <a:latin typeface="Calibri" pitchFamily="34" charset="0"/>
                <a:cs typeface="Calibri" pitchFamily="34" charset="0"/>
              </a:rPr>
              <a:t>	Requested review in  X  time frame ………Response was ………..”</a:t>
            </a:r>
          </a:p>
          <a:p>
            <a:endParaRPr lang="en-GB" dirty="0"/>
          </a:p>
        </p:txBody>
      </p:sp>
    </p:spTree>
    <p:custDataLst>
      <p:tags r:id="rId1"/>
    </p:custDataLst>
    <p:extLst>
      <p:ext uri="{BB962C8B-B14F-4D97-AF65-F5344CB8AC3E}">
        <p14:creationId xmlns:p14="http://schemas.microsoft.com/office/powerpoint/2010/main" val="592270497"/>
      </p:ext>
    </p:extLst>
  </p:cSld>
  <p:clrMapOvr>
    <a:masterClrMapping/>
  </p:clrMapOvr>
  <mc:AlternateContent xmlns:mc="http://schemas.openxmlformats.org/markup-compatibility/2006" xmlns:p14="http://schemas.microsoft.com/office/powerpoint/2010/main">
    <mc:Choice Requires="p14">
      <p:transition spd="slow" p14:dur="2000" advTm="154706"/>
    </mc:Choice>
    <mc:Fallback xmlns="">
      <p:transition spd="slow" advTm="1547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6BAA-3DA3-D944-BFC2-130BC1F2F361}"/>
              </a:ext>
            </a:extLst>
          </p:cNvPr>
          <p:cNvSpPr>
            <a:spLocks noGrp="1"/>
          </p:cNvSpPr>
          <p:nvPr>
            <p:ph type="title"/>
          </p:nvPr>
        </p:nvSpPr>
        <p:spPr/>
        <p:txBody>
          <a:bodyPr>
            <a:normAutofit fontScale="90000"/>
          </a:bodyPr>
          <a:lstStyle/>
          <a:p>
            <a:r>
              <a:rPr lang="en-US" dirty="0"/>
              <a:t>Framing Escalation </a:t>
            </a:r>
          </a:p>
        </p:txBody>
      </p:sp>
      <p:sp>
        <p:nvSpPr>
          <p:cNvPr id="3" name="Content Placeholder 2">
            <a:extLst>
              <a:ext uri="{FF2B5EF4-FFF2-40B4-BE49-F238E27FC236}">
                <a16:creationId xmlns:a16="http://schemas.microsoft.com/office/drawing/2014/main" id="{B91ED084-ED11-B648-BEE1-11BCE49F5E5D}"/>
              </a:ext>
            </a:extLst>
          </p:cNvPr>
          <p:cNvSpPr>
            <a:spLocks noGrp="1"/>
          </p:cNvSpPr>
          <p:nvPr>
            <p:ph idx="1"/>
          </p:nvPr>
        </p:nvSpPr>
        <p:spPr/>
        <p:txBody>
          <a:bodyPr/>
          <a:lstStyle/>
          <a:p>
            <a:r>
              <a:rPr lang="en-US" dirty="0"/>
              <a:t>Do you always know when you’re escalating?</a:t>
            </a:r>
          </a:p>
          <a:p>
            <a:r>
              <a:rPr lang="en-US" dirty="0"/>
              <a:t>Do you know what response you need? </a:t>
            </a:r>
          </a:p>
          <a:p>
            <a:r>
              <a:rPr lang="en-US" dirty="0"/>
              <a:t>Do you know when you’re being escalated to?</a:t>
            </a:r>
          </a:p>
          <a:p>
            <a:r>
              <a:rPr lang="en-US" dirty="0"/>
              <a:t>Do you always know what response is needed?</a:t>
            </a:r>
          </a:p>
        </p:txBody>
      </p:sp>
    </p:spTree>
    <p:extLst>
      <p:ext uri="{BB962C8B-B14F-4D97-AF65-F5344CB8AC3E}">
        <p14:creationId xmlns:p14="http://schemas.microsoft.com/office/powerpoint/2010/main" val="393151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00A2-BB3C-DD41-87EF-43E8A6C32B18}"/>
              </a:ext>
            </a:extLst>
          </p:cNvPr>
          <p:cNvSpPr>
            <a:spLocks noGrp="1"/>
          </p:cNvSpPr>
          <p:nvPr>
            <p:ph type="title"/>
          </p:nvPr>
        </p:nvSpPr>
        <p:spPr/>
        <p:txBody>
          <a:bodyPr>
            <a:normAutofit fontScale="90000"/>
          </a:bodyPr>
          <a:lstStyle/>
          <a:p>
            <a:r>
              <a:rPr lang="en-US" dirty="0"/>
              <a:t>Improving Escalation</a:t>
            </a:r>
          </a:p>
        </p:txBody>
      </p:sp>
      <p:sp>
        <p:nvSpPr>
          <p:cNvPr id="3" name="Content Placeholder 2">
            <a:extLst>
              <a:ext uri="{FF2B5EF4-FFF2-40B4-BE49-F238E27FC236}">
                <a16:creationId xmlns:a16="http://schemas.microsoft.com/office/drawing/2014/main" id="{B43ABBFC-83FA-5742-A358-4F6440889908}"/>
              </a:ext>
            </a:extLst>
          </p:cNvPr>
          <p:cNvSpPr>
            <a:spLocks noGrp="1"/>
          </p:cNvSpPr>
          <p:nvPr>
            <p:ph idx="1"/>
          </p:nvPr>
        </p:nvSpPr>
        <p:spPr/>
        <p:txBody>
          <a:bodyPr/>
          <a:lstStyle/>
          <a:p>
            <a:r>
              <a:rPr lang="en-US" dirty="0"/>
              <a:t>We can improve clinical escalation using safety critical language:</a:t>
            </a:r>
          </a:p>
          <a:p>
            <a:endParaRPr lang="en-US" dirty="0"/>
          </a:p>
          <a:p>
            <a:endParaRPr lang="en-US" dirty="0"/>
          </a:p>
          <a:p>
            <a:pPr marL="0" indent="0">
              <a:buNone/>
            </a:pPr>
            <a:endParaRPr lang="en-US" dirty="0"/>
          </a:p>
          <a:p>
            <a:pPr marL="0" indent="0">
              <a:buNone/>
            </a:pPr>
            <a:endParaRPr lang="en-US" dirty="0"/>
          </a:p>
        </p:txBody>
      </p:sp>
      <p:pic>
        <p:nvPicPr>
          <p:cNvPr id="4" name="Content Placeholder 4">
            <a:extLst>
              <a:ext uri="{FF2B5EF4-FFF2-40B4-BE49-F238E27FC236}">
                <a16:creationId xmlns:a16="http://schemas.microsoft.com/office/drawing/2014/main" id="{021A0119-524A-AA4F-A8D3-E3A39DE12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276872"/>
            <a:ext cx="3006551" cy="4253525"/>
          </a:xfrm>
          <a:prstGeom prst="rect">
            <a:avLst/>
          </a:prstGeom>
        </p:spPr>
      </p:pic>
    </p:spTree>
    <p:extLst>
      <p:ext uri="{BB962C8B-B14F-4D97-AF65-F5344CB8AC3E}">
        <p14:creationId xmlns:p14="http://schemas.microsoft.com/office/powerpoint/2010/main" val="369989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81B-DD0D-D04E-9684-FA27271B08C6}"/>
              </a:ext>
            </a:extLst>
          </p:cNvPr>
          <p:cNvSpPr>
            <a:spLocks noGrp="1"/>
          </p:cNvSpPr>
          <p:nvPr>
            <p:ph type="title"/>
          </p:nvPr>
        </p:nvSpPr>
        <p:spPr/>
        <p:txBody>
          <a:bodyPr>
            <a:normAutofit fontScale="90000"/>
          </a:bodyPr>
          <a:lstStyle/>
          <a:p>
            <a:r>
              <a:rPr lang="en-US" dirty="0"/>
              <a:t>Using AID</a:t>
            </a:r>
          </a:p>
        </p:txBody>
      </p:sp>
      <p:sp>
        <p:nvSpPr>
          <p:cNvPr id="3" name="Content Placeholder 2">
            <a:extLst>
              <a:ext uri="{FF2B5EF4-FFF2-40B4-BE49-F238E27FC236}">
                <a16:creationId xmlns:a16="http://schemas.microsoft.com/office/drawing/2014/main" id="{E3F97298-E140-A042-9582-C92772498F0A}"/>
              </a:ext>
            </a:extLst>
          </p:cNvPr>
          <p:cNvSpPr>
            <a:spLocks noGrp="1"/>
          </p:cNvSpPr>
          <p:nvPr>
            <p:ph idx="1"/>
          </p:nvPr>
        </p:nvSpPr>
        <p:spPr>
          <a:xfrm>
            <a:off x="384313" y="1417637"/>
            <a:ext cx="8229600" cy="4525963"/>
          </a:xfrm>
        </p:spPr>
        <p:txBody>
          <a:bodyPr>
            <a:normAutofit/>
          </a:bodyPr>
          <a:lstStyle/>
          <a:p>
            <a:pPr marL="0" indent="0">
              <a:buNone/>
            </a:pPr>
            <a:r>
              <a:rPr lang="en-GB" dirty="0"/>
              <a:t>AID is as a clear and simple communication tool which initiates escalation conversations using 3 simple phrases:</a:t>
            </a:r>
          </a:p>
          <a:p>
            <a:r>
              <a:rPr lang="en-GB" b="1" dirty="0"/>
              <a:t>“I am asking you for Advice”, </a:t>
            </a:r>
            <a:endParaRPr lang="en-GB" dirty="0"/>
          </a:p>
          <a:p>
            <a:r>
              <a:rPr lang="en-GB" b="1" dirty="0"/>
              <a:t>“I am Informing you” and </a:t>
            </a:r>
            <a:endParaRPr lang="en-GB" dirty="0"/>
          </a:p>
          <a:p>
            <a:r>
              <a:rPr lang="en-GB" b="1" dirty="0"/>
              <a:t>“I need you to Do…”</a:t>
            </a:r>
            <a:endParaRPr lang="en-GB" dirty="0"/>
          </a:p>
          <a:p>
            <a:pPr marL="0" indent="0">
              <a:buNone/>
            </a:pPr>
            <a:r>
              <a:rPr lang="en-GB" dirty="0"/>
              <a:t>It is designed to precede SBAR (situation, background, assessment, recommendation)</a:t>
            </a:r>
          </a:p>
          <a:p>
            <a:endParaRPr lang="en-US" dirty="0"/>
          </a:p>
        </p:txBody>
      </p:sp>
    </p:spTree>
    <p:extLst>
      <p:ext uri="{BB962C8B-B14F-4D97-AF65-F5344CB8AC3E}">
        <p14:creationId xmlns:p14="http://schemas.microsoft.com/office/powerpoint/2010/main" val="113662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E5C5-BA91-414F-B15E-243B6CD67C5A}"/>
              </a:ext>
            </a:extLst>
          </p:cNvPr>
          <p:cNvSpPr>
            <a:spLocks noGrp="1"/>
          </p:cNvSpPr>
          <p:nvPr>
            <p:ph type="title"/>
          </p:nvPr>
        </p:nvSpPr>
        <p:spPr/>
        <p:txBody>
          <a:bodyPr>
            <a:normAutofit fontScale="90000"/>
          </a:bodyPr>
          <a:lstStyle/>
          <a:p>
            <a:r>
              <a:rPr lang="en-US" dirty="0"/>
              <a:t>Using AID (2)</a:t>
            </a:r>
          </a:p>
        </p:txBody>
      </p:sp>
      <p:sp>
        <p:nvSpPr>
          <p:cNvPr id="3" name="Content Placeholder 2">
            <a:extLst>
              <a:ext uri="{FF2B5EF4-FFF2-40B4-BE49-F238E27FC236}">
                <a16:creationId xmlns:a16="http://schemas.microsoft.com/office/drawing/2014/main" id="{2845FF5F-A4A2-004B-9C36-FA773601F598}"/>
              </a:ext>
            </a:extLst>
          </p:cNvPr>
          <p:cNvSpPr>
            <a:spLocks noGrp="1"/>
          </p:cNvSpPr>
          <p:nvPr>
            <p:ph idx="1"/>
          </p:nvPr>
        </p:nvSpPr>
        <p:spPr/>
        <p:txBody>
          <a:bodyPr>
            <a:normAutofit fontScale="85000" lnSpcReduction="10000"/>
          </a:bodyPr>
          <a:lstStyle/>
          <a:p>
            <a:pPr marL="0" indent="0">
              <a:buNone/>
            </a:pPr>
            <a:r>
              <a:rPr lang="en-GB" dirty="0"/>
              <a:t>It can also be used “in reverse” – </a:t>
            </a:r>
            <a:r>
              <a:rPr lang="en-GB" dirty="0" err="1"/>
              <a:t>ie</a:t>
            </a:r>
            <a:r>
              <a:rPr lang="en-GB" dirty="0"/>
              <a:t> if it is unclear what response the person escalating is looking for, the clinician being escalated to can ask the following:</a:t>
            </a:r>
          </a:p>
          <a:p>
            <a:r>
              <a:rPr lang="en-GB" b="1" dirty="0"/>
              <a:t>“Are you asking me for Advice”, </a:t>
            </a:r>
            <a:endParaRPr lang="en-GB" dirty="0"/>
          </a:p>
          <a:p>
            <a:r>
              <a:rPr lang="en-GB" b="1" dirty="0"/>
              <a:t>“Are you Informing me”,  </a:t>
            </a:r>
            <a:endParaRPr lang="en-GB" dirty="0"/>
          </a:p>
          <a:p>
            <a:r>
              <a:rPr lang="en-GB" b="1" dirty="0"/>
              <a:t>“Do you need me to DO something / what would you like me to DO”?</a:t>
            </a:r>
            <a:endParaRPr lang="en-GB" dirty="0"/>
          </a:p>
          <a:p>
            <a:pPr marL="0" indent="0">
              <a:buNone/>
            </a:pPr>
            <a:r>
              <a:rPr lang="en-GB" dirty="0"/>
              <a:t>It is not expected that you force these exact phrases into conversations, but that the principles of “ADVICE, INFORM, DO” are used as a framework when escalating. </a:t>
            </a:r>
          </a:p>
          <a:p>
            <a:endParaRPr lang="en-US" dirty="0"/>
          </a:p>
        </p:txBody>
      </p:sp>
    </p:spTree>
    <p:extLst>
      <p:ext uri="{BB962C8B-B14F-4D97-AF65-F5344CB8AC3E}">
        <p14:creationId xmlns:p14="http://schemas.microsoft.com/office/powerpoint/2010/main" val="419792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F024-693E-B147-A854-8C9AB1CF6D67}"/>
              </a:ext>
            </a:extLst>
          </p:cNvPr>
          <p:cNvSpPr>
            <a:spLocks noGrp="1"/>
          </p:cNvSpPr>
          <p:nvPr>
            <p:ph type="title"/>
          </p:nvPr>
        </p:nvSpPr>
        <p:spPr/>
        <p:txBody>
          <a:bodyPr>
            <a:normAutofit fontScale="90000"/>
          </a:bodyPr>
          <a:lstStyle/>
          <a:p>
            <a:r>
              <a:rPr lang="en-US" dirty="0"/>
              <a:t>Why, When?</a:t>
            </a:r>
          </a:p>
        </p:txBody>
      </p:sp>
      <p:sp>
        <p:nvSpPr>
          <p:cNvPr id="3" name="Content Placeholder 2">
            <a:extLst>
              <a:ext uri="{FF2B5EF4-FFF2-40B4-BE49-F238E27FC236}">
                <a16:creationId xmlns:a16="http://schemas.microsoft.com/office/drawing/2014/main" id="{5E0D0425-C090-7C45-B900-2F9776D095AD}"/>
              </a:ext>
            </a:extLst>
          </p:cNvPr>
          <p:cNvSpPr>
            <a:spLocks noGrp="1"/>
          </p:cNvSpPr>
          <p:nvPr>
            <p:ph idx="1"/>
          </p:nvPr>
        </p:nvSpPr>
        <p:spPr/>
        <p:txBody>
          <a:bodyPr>
            <a:normAutofit fontScale="77500" lnSpcReduction="20000"/>
          </a:bodyPr>
          <a:lstStyle/>
          <a:p>
            <a:pPr lvl="0"/>
            <a:r>
              <a:rPr lang="en-GB" dirty="0"/>
              <a:t>Clearly identify when escalation is taking place</a:t>
            </a:r>
          </a:p>
          <a:p>
            <a:pPr lvl="0"/>
            <a:r>
              <a:rPr lang="en-GB" dirty="0"/>
              <a:t>Elicit a time critical response, reducing delays</a:t>
            </a:r>
          </a:p>
          <a:p>
            <a:pPr lvl="0"/>
            <a:r>
              <a:rPr lang="en-GB" dirty="0"/>
              <a:t>Help prioritisation for clinicians who may receive multiple escalations within any given shift (band 7 midwifery co-ordinators, consultants)</a:t>
            </a:r>
          </a:p>
          <a:p>
            <a:pPr lvl="0"/>
            <a:r>
              <a:rPr lang="en-GB" dirty="0"/>
              <a:t>Empower junior staff </a:t>
            </a:r>
          </a:p>
          <a:p>
            <a:pPr marL="0" indent="0">
              <a:buNone/>
            </a:pPr>
            <a:r>
              <a:rPr lang="en-GB" dirty="0"/>
              <a:t>Used….. </a:t>
            </a:r>
          </a:p>
          <a:p>
            <a:pPr lvl="0"/>
            <a:r>
              <a:rPr lang="en-GB" dirty="0"/>
              <a:t>At the outset of all escalation conversations between ALL members of the MDT</a:t>
            </a:r>
          </a:p>
          <a:p>
            <a:pPr lvl="0"/>
            <a:r>
              <a:rPr lang="en-GB" dirty="0"/>
              <a:t>Particularly helpful when escalating to non resident clinicians (usually consultants) and during periods of high activity</a:t>
            </a:r>
          </a:p>
          <a:p>
            <a:endParaRPr lang="en-US" dirty="0"/>
          </a:p>
        </p:txBody>
      </p:sp>
    </p:spTree>
    <p:extLst>
      <p:ext uri="{BB962C8B-B14F-4D97-AF65-F5344CB8AC3E}">
        <p14:creationId xmlns:p14="http://schemas.microsoft.com/office/powerpoint/2010/main" val="1480039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a:bodyPr>
          <a:lstStyle/>
          <a:p>
            <a:r>
              <a:rPr lang="en-GB" sz="4000" b="1" dirty="0">
                <a:solidFill>
                  <a:schemeClr val="tx2"/>
                </a:solidFill>
                <a:latin typeface="Calibri" pitchFamily="34" charset="0"/>
                <a:cs typeface="Calibri" pitchFamily="34" charset="0"/>
              </a:rPr>
              <a:t>Session recap, What now? </a:t>
            </a:r>
          </a:p>
        </p:txBody>
      </p:sp>
      <p:sp>
        <p:nvSpPr>
          <p:cNvPr id="3" name="Content Placeholder 2"/>
          <p:cNvSpPr>
            <a:spLocks noGrp="1"/>
          </p:cNvSpPr>
          <p:nvPr>
            <p:ph idx="1"/>
          </p:nvPr>
        </p:nvSpPr>
        <p:spPr>
          <a:xfrm>
            <a:off x="827584" y="2060848"/>
            <a:ext cx="7374945" cy="4032448"/>
          </a:xfrm>
        </p:spPr>
        <p:txBody>
          <a:bodyPr>
            <a:normAutofit fontScale="70000" lnSpcReduction="20000"/>
          </a:bodyPr>
          <a:lstStyle/>
          <a:p>
            <a:pPr marL="0" indent="0">
              <a:buNone/>
            </a:pPr>
            <a:r>
              <a:rPr lang="en-GB" b="1" dirty="0">
                <a:solidFill>
                  <a:srgbClr val="FF0000"/>
                </a:solidFill>
                <a:latin typeface="Calibri" pitchFamily="34" charset="0"/>
                <a:cs typeface="Calibri" pitchFamily="34" charset="0"/>
              </a:rPr>
              <a:t>What have you learnt?</a:t>
            </a:r>
          </a:p>
          <a:p>
            <a:r>
              <a:rPr lang="en-GB" b="1" dirty="0">
                <a:latin typeface="Calibri" pitchFamily="34" charset="0"/>
                <a:cs typeface="Calibri" pitchFamily="34" charset="0"/>
              </a:rPr>
              <a:t>You know where we are we now </a:t>
            </a:r>
            <a:r>
              <a:rPr lang="en-GB" dirty="0">
                <a:latin typeface="Calibri" pitchFamily="34" charset="0"/>
                <a:cs typeface="Calibri" pitchFamily="34" charset="0"/>
              </a:rPr>
              <a:t>and have started to think about how can continue to improve</a:t>
            </a:r>
          </a:p>
          <a:p>
            <a:r>
              <a:rPr lang="en-GB" b="1" dirty="0">
                <a:latin typeface="Calibri" pitchFamily="34" charset="0"/>
                <a:cs typeface="Calibri" pitchFamily="34" charset="0"/>
              </a:rPr>
              <a:t>Fresh eyes process –</a:t>
            </a:r>
            <a:r>
              <a:rPr lang="en-GB" dirty="0">
                <a:latin typeface="Calibri" pitchFamily="34" charset="0"/>
                <a:cs typeface="Calibri" pitchFamily="34" charset="0"/>
              </a:rPr>
              <a:t> reflecting on this and how you do things </a:t>
            </a:r>
            <a:r>
              <a:rPr lang="en-GB" b="1" dirty="0">
                <a:latin typeface="Calibri" pitchFamily="34" charset="0"/>
                <a:cs typeface="Calibri" pitchFamily="34" charset="0"/>
              </a:rPr>
              <a:t> </a:t>
            </a:r>
            <a:r>
              <a:rPr lang="en-GB" dirty="0">
                <a:latin typeface="Calibri" pitchFamily="34" charset="0"/>
                <a:cs typeface="Calibri" pitchFamily="34" charset="0"/>
              </a:rPr>
              <a:t>(case exercise)</a:t>
            </a:r>
          </a:p>
          <a:p>
            <a:r>
              <a:rPr lang="en-GB" b="1" dirty="0">
                <a:latin typeface="Calibri" pitchFamily="34" charset="0"/>
                <a:cs typeface="Calibri" pitchFamily="34" charset="0"/>
              </a:rPr>
              <a:t>Introduced </a:t>
            </a:r>
            <a:r>
              <a:rPr lang="en-GB" b="1" dirty="0">
                <a:solidFill>
                  <a:schemeClr val="accent5"/>
                </a:solidFill>
                <a:latin typeface="Calibri" pitchFamily="34" charset="0"/>
                <a:cs typeface="Calibri" pitchFamily="34" charset="0"/>
              </a:rPr>
              <a:t>‘Teach or Treat’ </a:t>
            </a:r>
            <a:r>
              <a:rPr lang="en-GB" b="1" dirty="0">
                <a:latin typeface="Calibri" pitchFamily="34" charset="0"/>
                <a:cs typeface="Calibri" pitchFamily="34" charset="0"/>
              </a:rPr>
              <a:t>approach – </a:t>
            </a:r>
            <a:r>
              <a:rPr lang="en-GB" dirty="0">
                <a:latin typeface="Calibri" pitchFamily="34" charset="0"/>
                <a:cs typeface="Calibri" pitchFamily="34" charset="0"/>
              </a:rPr>
              <a:t>for consistency and to educate for shared learning</a:t>
            </a:r>
          </a:p>
          <a:p>
            <a:r>
              <a:rPr lang="en-GB" b="1" dirty="0">
                <a:latin typeface="Calibri" pitchFamily="34" charset="0"/>
                <a:cs typeface="Calibri" pitchFamily="34" charset="0"/>
              </a:rPr>
              <a:t>Introduced ‘AID’ </a:t>
            </a:r>
            <a:r>
              <a:rPr lang="en-GB" dirty="0">
                <a:latin typeface="Calibri" pitchFamily="34" charset="0"/>
                <a:cs typeface="Calibri" pitchFamily="34" charset="0"/>
              </a:rPr>
              <a:t>– framing escalation conversations with safety critical language </a:t>
            </a:r>
          </a:p>
          <a:p>
            <a:pPr marL="0" indent="0">
              <a:buNone/>
            </a:pPr>
            <a:endParaRPr lang="en-GB" dirty="0">
              <a:latin typeface="Calibri" pitchFamily="34" charset="0"/>
              <a:cs typeface="Calibri" pitchFamily="34" charset="0"/>
            </a:endParaRPr>
          </a:p>
          <a:p>
            <a:r>
              <a:rPr lang="en-GB" b="1" dirty="0">
                <a:solidFill>
                  <a:srgbClr val="FF0000"/>
                </a:solidFill>
                <a:latin typeface="Calibri" pitchFamily="34" charset="0"/>
                <a:cs typeface="Calibri" pitchFamily="34" charset="0"/>
              </a:rPr>
              <a:t>What will you take away from this session?</a:t>
            </a:r>
          </a:p>
          <a:p>
            <a:r>
              <a:rPr lang="en-GB" b="1" dirty="0">
                <a:solidFill>
                  <a:srgbClr val="FF0000"/>
                </a:solidFill>
                <a:latin typeface="Calibri" pitchFamily="34" charset="0"/>
                <a:cs typeface="Calibri" pitchFamily="34" charset="0"/>
              </a:rPr>
              <a:t>What will you do now to make change happen?........</a:t>
            </a:r>
          </a:p>
          <a:p>
            <a:pPr marL="0" indent="0">
              <a:buNone/>
            </a:pPr>
            <a:endParaRPr lang="en-GB" dirty="0"/>
          </a:p>
          <a:p>
            <a:endParaRPr lang="en-GB" dirty="0"/>
          </a:p>
        </p:txBody>
      </p:sp>
    </p:spTree>
    <p:custDataLst>
      <p:tags r:id="rId1"/>
    </p:custDataLst>
    <p:extLst>
      <p:ext uri="{BB962C8B-B14F-4D97-AF65-F5344CB8AC3E}">
        <p14:creationId xmlns:p14="http://schemas.microsoft.com/office/powerpoint/2010/main" val="2264605978"/>
      </p:ext>
    </p:extLst>
  </p:cSld>
  <p:clrMapOvr>
    <a:masterClrMapping/>
  </p:clrMapOvr>
  <mc:AlternateContent xmlns:mc="http://schemas.openxmlformats.org/markup-compatibility/2006" xmlns:p14="http://schemas.microsoft.com/office/powerpoint/2010/main">
    <mc:Choice Requires="p14">
      <p:transition spd="slow" p14:dur="2000" advTm="57163"/>
    </mc:Choice>
    <mc:Fallback xmlns="">
      <p:transition spd="slow" advTm="57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Calibri" pitchFamily="34" charset="0"/>
                <a:cs typeface="Calibri" pitchFamily="34" charset="0"/>
              </a:rPr>
              <a:t>Thank you</a:t>
            </a:r>
          </a:p>
        </p:txBody>
      </p:sp>
    </p:spTree>
    <p:extLst>
      <p:ext uri="{BB962C8B-B14F-4D97-AF65-F5344CB8AC3E}">
        <p14:creationId xmlns:p14="http://schemas.microsoft.com/office/powerpoint/2010/main" val="1556578047"/>
      </p:ext>
    </p:extLst>
  </p:cSld>
  <p:clrMapOvr>
    <a:masterClrMapping/>
  </p:clrMapOvr>
  <mc:AlternateContent xmlns:mc="http://schemas.openxmlformats.org/markup-compatibility/2006" xmlns:p14="http://schemas.microsoft.com/office/powerpoint/2010/main">
    <mc:Choice Requires="p14">
      <p:transition spd="slow" p14:dur="2000" advTm="10193"/>
    </mc:Choice>
    <mc:Fallback xmlns="">
      <p:transition spd="slow" advTm="1019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92696"/>
            <a:ext cx="8229600" cy="1143000"/>
          </a:xfrm>
        </p:spPr>
        <p:txBody>
          <a:bodyPr/>
          <a:lstStyle/>
          <a:p>
            <a:pPr algn="l"/>
            <a:r>
              <a:rPr lang="en-GB" dirty="0">
                <a:solidFill>
                  <a:schemeClr val="tx2"/>
                </a:solidFill>
                <a:latin typeface="Calibri" pitchFamily="34" charset="0"/>
                <a:cs typeface="Calibri" pitchFamily="34" charset="0"/>
              </a:rPr>
              <a:t>Session Outline</a:t>
            </a:r>
          </a:p>
        </p:txBody>
      </p:sp>
      <p:sp>
        <p:nvSpPr>
          <p:cNvPr id="5" name="Content Placeholder 4"/>
          <p:cNvSpPr>
            <a:spLocks noGrp="1"/>
          </p:cNvSpPr>
          <p:nvPr>
            <p:ph idx="1"/>
          </p:nvPr>
        </p:nvSpPr>
        <p:spPr>
          <a:xfrm>
            <a:off x="755576" y="2096294"/>
            <a:ext cx="7274892" cy="3603812"/>
          </a:xfrm>
        </p:spPr>
        <p:txBody>
          <a:bodyPr>
            <a:normAutofit/>
          </a:bodyPr>
          <a:lstStyle/>
          <a:p>
            <a:r>
              <a:rPr lang="en-GB" sz="2200" b="1" dirty="0">
                <a:solidFill>
                  <a:schemeClr val="accent5"/>
                </a:solidFill>
                <a:latin typeface="Calibri" pitchFamily="34" charset="0"/>
                <a:cs typeface="Calibri" pitchFamily="34" charset="0"/>
              </a:rPr>
              <a:t>Defining Clinical Escalation</a:t>
            </a:r>
          </a:p>
          <a:p>
            <a:r>
              <a:rPr lang="en-GB" sz="2200" dirty="0">
                <a:latin typeface="Calibri" pitchFamily="34" charset="0"/>
                <a:cs typeface="Calibri" pitchFamily="34" charset="0"/>
              </a:rPr>
              <a:t>Where are we now? </a:t>
            </a:r>
          </a:p>
          <a:p>
            <a:r>
              <a:rPr lang="en-GB" sz="2200" dirty="0">
                <a:latin typeface="Calibri" pitchFamily="34" charset="0"/>
                <a:cs typeface="Calibri" pitchFamily="34" charset="0"/>
              </a:rPr>
              <a:t>How might we continue to improve</a:t>
            </a:r>
          </a:p>
          <a:p>
            <a:pPr lvl="1"/>
            <a:r>
              <a:rPr lang="en-GB" sz="2000" dirty="0">
                <a:latin typeface="Calibri" pitchFamily="34" charset="0"/>
                <a:cs typeface="Calibri" pitchFamily="34" charset="0"/>
              </a:rPr>
              <a:t>Understand how we all do fresh eyes – case exercise</a:t>
            </a:r>
          </a:p>
          <a:p>
            <a:r>
              <a:rPr lang="en-GB" sz="2200" dirty="0">
                <a:latin typeface="Calibri" pitchFamily="34" charset="0"/>
                <a:cs typeface="Calibri" pitchFamily="34" charset="0"/>
              </a:rPr>
              <a:t>Think about taking the same approach with our conversations?  ……. Introduce </a:t>
            </a:r>
            <a:r>
              <a:rPr lang="en-GB" sz="2200" b="1" dirty="0">
                <a:solidFill>
                  <a:schemeClr val="accent5"/>
                </a:solidFill>
                <a:latin typeface="Calibri" pitchFamily="34" charset="0"/>
                <a:cs typeface="Calibri" pitchFamily="34" charset="0"/>
              </a:rPr>
              <a:t>‘Teach or Treat’ </a:t>
            </a:r>
            <a:r>
              <a:rPr lang="en-GB" sz="2200" dirty="0">
                <a:latin typeface="Calibri" pitchFamily="34" charset="0"/>
                <a:cs typeface="Calibri" pitchFamily="34" charset="0"/>
              </a:rPr>
              <a:t>approach</a:t>
            </a:r>
          </a:p>
          <a:p>
            <a:r>
              <a:rPr lang="en-GB" sz="2200" dirty="0">
                <a:latin typeface="Calibri" pitchFamily="34" charset="0"/>
                <a:cs typeface="Calibri" pitchFamily="34" charset="0"/>
              </a:rPr>
              <a:t>Reflect on escalation language and documentation</a:t>
            </a:r>
          </a:p>
          <a:p>
            <a:r>
              <a:rPr lang="en-GB" sz="2200" dirty="0">
                <a:latin typeface="Calibri" pitchFamily="34" charset="0"/>
                <a:cs typeface="Calibri" pitchFamily="34" charset="0"/>
              </a:rPr>
              <a:t>What now – what have you learnt and what will you do now?</a:t>
            </a:r>
            <a:endParaRPr lang="en-GB" dirty="0">
              <a:latin typeface="Calibri" pitchFamily="34" charset="0"/>
              <a:cs typeface="Calibri" pitchFamily="34" charset="0"/>
            </a:endParaRPr>
          </a:p>
        </p:txBody>
      </p:sp>
    </p:spTree>
    <p:extLst>
      <p:ext uri="{BB962C8B-B14F-4D97-AF65-F5344CB8AC3E}">
        <p14:creationId xmlns:p14="http://schemas.microsoft.com/office/powerpoint/2010/main" val="3468897236"/>
      </p:ext>
    </p:extLst>
  </p:cSld>
  <p:clrMapOvr>
    <a:masterClrMapping/>
  </p:clrMapOvr>
  <mc:AlternateContent xmlns:mc="http://schemas.openxmlformats.org/markup-compatibility/2006" xmlns:p14="http://schemas.microsoft.com/office/powerpoint/2010/main">
    <mc:Choice Requires="p14">
      <p:transition spd="slow" p14:dur="2000" advTm="37258"/>
    </mc:Choice>
    <mc:Fallback xmlns="">
      <p:transition spd="slow" advTm="372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8BB6F-A992-8C4F-80A2-33CA2245A6EF}"/>
              </a:ext>
            </a:extLst>
          </p:cNvPr>
          <p:cNvSpPr>
            <a:spLocks noGrp="1"/>
          </p:cNvSpPr>
          <p:nvPr>
            <p:ph idx="1"/>
          </p:nvPr>
        </p:nvSpPr>
        <p:spPr/>
        <p:txBody>
          <a:bodyPr/>
          <a:lstStyle/>
          <a:p>
            <a:pPr marL="0" indent="0">
              <a:buNone/>
            </a:pPr>
            <a:r>
              <a:rPr lang="en-US" dirty="0"/>
              <a:t>Components of Clinical Escalation</a:t>
            </a:r>
          </a:p>
        </p:txBody>
      </p:sp>
      <p:graphicFrame>
        <p:nvGraphicFramePr>
          <p:cNvPr id="8" name="Diagram 7"/>
          <p:cNvGraphicFramePr/>
          <p:nvPr>
            <p:extLst>
              <p:ext uri="{D42A27DB-BD31-4B8C-83A1-F6EECF244321}">
                <p14:modId xmlns:p14="http://schemas.microsoft.com/office/powerpoint/2010/main" val="3504618217"/>
              </p:ext>
            </p:extLst>
          </p:nvPr>
        </p:nvGraphicFramePr>
        <p:xfrm>
          <a:off x="1357442" y="1932872"/>
          <a:ext cx="6612582" cy="4259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881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40908919"/>
              </p:ext>
            </p:extLst>
          </p:nvPr>
        </p:nvGraphicFramePr>
        <p:xfrm>
          <a:off x="539552" y="980317"/>
          <a:ext cx="8136904" cy="5877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a:xfrm>
            <a:off x="323528" y="871412"/>
            <a:ext cx="7851648" cy="1028700"/>
          </a:xfrm>
        </p:spPr>
        <p:txBody>
          <a:bodyPr>
            <a:normAutofit/>
          </a:bodyPr>
          <a:lstStyle/>
          <a:p>
            <a:pPr algn="l"/>
            <a:r>
              <a:rPr lang="en-GB" dirty="0">
                <a:solidFill>
                  <a:schemeClr val="tx2"/>
                </a:solidFill>
              </a:rPr>
              <a:t>What is escalation?</a:t>
            </a:r>
          </a:p>
        </p:txBody>
      </p:sp>
    </p:spTree>
    <p:extLst>
      <p:ext uri="{BB962C8B-B14F-4D97-AF65-F5344CB8AC3E}">
        <p14:creationId xmlns:p14="http://schemas.microsoft.com/office/powerpoint/2010/main" val="212190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62" y="908720"/>
            <a:ext cx="8568952" cy="1143000"/>
          </a:xfrm>
        </p:spPr>
        <p:txBody>
          <a:bodyPr>
            <a:noAutofit/>
          </a:bodyPr>
          <a:lstStyle/>
          <a:p>
            <a:pPr algn="ctr"/>
            <a:r>
              <a:rPr lang="en-GB" sz="4000" dirty="0">
                <a:solidFill>
                  <a:schemeClr val="tx2"/>
                </a:solidFill>
                <a:latin typeface="Calibri" pitchFamily="34" charset="0"/>
                <a:cs typeface="Calibri" pitchFamily="34" charset="0"/>
              </a:rPr>
              <a:t>Where are we now? </a:t>
            </a:r>
            <a:br>
              <a:rPr lang="en-GB" sz="4000" dirty="0">
                <a:latin typeface="Calibri" pitchFamily="34" charset="0"/>
                <a:cs typeface="Calibri" pitchFamily="34" charset="0"/>
              </a:rPr>
            </a:br>
            <a:r>
              <a:rPr lang="en-GB" sz="2800" dirty="0">
                <a:solidFill>
                  <a:schemeClr val="tx2"/>
                </a:solidFill>
                <a:latin typeface="Calibri" pitchFamily="34" charset="0"/>
                <a:cs typeface="Calibri" pitchFamily="34" charset="0"/>
              </a:rPr>
              <a:t>How can we continue to  improve? </a:t>
            </a:r>
          </a:p>
        </p:txBody>
      </p:sp>
      <p:sp>
        <p:nvSpPr>
          <p:cNvPr id="3" name="Content Placeholder 2"/>
          <p:cNvSpPr>
            <a:spLocks noGrp="1"/>
          </p:cNvSpPr>
          <p:nvPr>
            <p:ph idx="1"/>
          </p:nvPr>
        </p:nvSpPr>
        <p:spPr>
          <a:xfrm>
            <a:off x="881106" y="2060848"/>
            <a:ext cx="7418909" cy="4157816"/>
          </a:xfrm>
        </p:spPr>
        <p:txBody>
          <a:bodyPr>
            <a:normAutofit fontScale="62500" lnSpcReduction="20000"/>
          </a:bodyPr>
          <a:lstStyle/>
          <a:p>
            <a:r>
              <a:rPr lang="en-GB" b="1" dirty="0">
                <a:latin typeface="Calibri" pitchFamily="34" charset="0"/>
                <a:cs typeface="Calibri" pitchFamily="34" charset="0"/>
              </a:rPr>
              <a:t>Where are we now</a:t>
            </a:r>
            <a:r>
              <a:rPr lang="en-GB" dirty="0">
                <a:latin typeface="Calibri" pitchFamily="34" charset="0"/>
                <a:cs typeface="Calibri" pitchFamily="34" charset="0"/>
              </a:rPr>
              <a:t>?</a:t>
            </a:r>
          </a:p>
          <a:p>
            <a:pPr lvl="1"/>
            <a:r>
              <a:rPr lang="en-GB" dirty="0">
                <a:solidFill>
                  <a:srgbClr val="0070C0"/>
                </a:solidFill>
                <a:latin typeface="Calibri" pitchFamily="34" charset="0"/>
                <a:cs typeface="Calibri" pitchFamily="34" charset="0"/>
              </a:rPr>
              <a:t>National learning </a:t>
            </a:r>
            <a:r>
              <a:rPr lang="en-GB" dirty="0">
                <a:latin typeface="Calibri" pitchFamily="34" charset="0"/>
                <a:cs typeface="Calibri" pitchFamily="34" charset="0"/>
              </a:rPr>
              <a:t>– Each Baby Counts 2019 identified the following:</a:t>
            </a:r>
          </a:p>
          <a:p>
            <a:pPr lvl="2"/>
            <a:r>
              <a:rPr lang="en-GB" dirty="0">
                <a:latin typeface="Calibri" pitchFamily="34" charset="0"/>
                <a:cs typeface="Calibri" pitchFamily="34" charset="0"/>
              </a:rPr>
              <a:t>59% of cases  - CTG and FBS contributed to poor outcomes</a:t>
            </a:r>
          </a:p>
          <a:p>
            <a:pPr lvl="2"/>
            <a:r>
              <a:rPr lang="en-GB" dirty="0">
                <a:latin typeface="Calibri" pitchFamily="34" charset="0"/>
                <a:cs typeface="Calibri" pitchFamily="34" charset="0"/>
              </a:rPr>
              <a:t>13% - equipment problems identified</a:t>
            </a:r>
          </a:p>
          <a:p>
            <a:pPr lvl="2"/>
            <a:r>
              <a:rPr lang="en-GB" dirty="0">
                <a:latin typeface="Calibri" pitchFamily="34" charset="0"/>
                <a:cs typeface="Calibri" pitchFamily="34" charset="0"/>
              </a:rPr>
              <a:t>33%  - interpretation errors</a:t>
            </a:r>
          </a:p>
          <a:p>
            <a:pPr lvl="2"/>
            <a:r>
              <a:rPr lang="en-GB" dirty="0">
                <a:latin typeface="Calibri" pitchFamily="34" charset="0"/>
                <a:cs typeface="Calibri" pitchFamily="34" charset="0"/>
              </a:rPr>
              <a:t>44%  - failure to act on suspicious or pathological CTG</a:t>
            </a:r>
          </a:p>
          <a:p>
            <a:pPr lvl="2"/>
            <a:r>
              <a:rPr lang="en-GB" dirty="0">
                <a:latin typeface="Calibri" pitchFamily="34" charset="0"/>
                <a:cs typeface="Calibri" pitchFamily="34" charset="0"/>
              </a:rPr>
              <a:t>3%  - FBS errors 	</a:t>
            </a:r>
          </a:p>
          <a:p>
            <a:pPr marL="685800" lvl="2" indent="0">
              <a:buNone/>
            </a:pPr>
            <a:r>
              <a:rPr lang="en-GB" dirty="0">
                <a:latin typeface="Calibri" pitchFamily="34" charset="0"/>
                <a:cs typeface="Calibri" pitchFamily="34" charset="0"/>
              </a:rPr>
              <a:t>		</a:t>
            </a:r>
          </a:p>
          <a:p>
            <a:pPr lvl="1"/>
            <a:r>
              <a:rPr lang="en-GB" dirty="0">
                <a:solidFill>
                  <a:srgbClr val="0070C0"/>
                </a:solidFill>
                <a:latin typeface="Calibri" pitchFamily="34" charset="0"/>
                <a:cs typeface="Calibri" pitchFamily="34" charset="0"/>
              </a:rPr>
              <a:t>Local learning </a:t>
            </a:r>
            <a:r>
              <a:rPr lang="en-GB" dirty="0">
                <a:latin typeface="Calibri" pitchFamily="34" charset="0"/>
                <a:cs typeface="Calibri" pitchFamily="34" charset="0"/>
              </a:rPr>
              <a:t>– HSIB reviews</a:t>
            </a:r>
          </a:p>
          <a:p>
            <a:pPr marL="393700" lvl="1" indent="0">
              <a:buNone/>
            </a:pPr>
            <a:endParaRPr lang="en-GB" dirty="0">
              <a:latin typeface="Calibri" pitchFamily="34" charset="0"/>
              <a:cs typeface="Calibri" pitchFamily="34" charset="0"/>
            </a:endParaRPr>
          </a:p>
          <a:p>
            <a:r>
              <a:rPr lang="en-GB" b="1" dirty="0">
                <a:latin typeface="Calibri" pitchFamily="34" charset="0"/>
                <a:cs typeface="Calibri" pitchFamily="34" charset="0"/>
              </a:rPr>
              <a:t>How can we continue to improve? – the million $ question!</a:t>
            </a:r>
          </a:p>
          <a:p>
            <a:pPr lvl="1"/>
            <a:r>
              <a:rPr lang="en-GB" dirty="0">
                <a:latin typeface="Calibri" pitchFamily="34" charset="0"/>
                <a:cs typeface="Calibri" pitchFamily="34" charset="0"/>
              </a:rPr>
              <a:t>Conversations - Adopting a consistent approach that  supports education, sharing learning and enables difficult and challenging conversations to happen?</a:t>
            </a:r>
          </a:p>
          <a:p>
            <a:pPr lvl="1"/>
            <a:r>
              <a:rPr lang="en-GB" dirty="0">
                <a:latin typeface="Calibri" pitchFamily="34" charset="0"/>
                <a:cs typeface="Calibri" pitchFamily="34" charset="0"/>
              </a:rPr>
              <a:t>Excelling at escalation – Identify, Communicate, Act!</a:t>
            </a:r>
          </a:p>
          <a:p>
            <a:pPr lvl="1"/>
            <a:endParaRPr lang="en-GB" b="1" dirty="0">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383" y="2903263"/>
            <a:ext cx="1368152" cy="810757"/>
          </a:xfrm>
          <a:prstGeom prst="rect">
            <a:avLst/>
          </a:prstGeom>
        </p:spPr>
      </p:pic>
    </p:spTree>
    <p:custDataLst>
      <p:tags r:id="rId1"/>
    </p:custDataLst>
    <p:extLst>
      <p:ext uri="{BB962C8B-B14F-4D97-AF65-F5344CB8AC3E}">
        <p14:creationId xmlns:p14="http://schemas.microsoft.com/office/powerpoint/2010/main" val="219560372"/>
      </p:ext>
    </p:extLst>
  </p:cSld>
  <p:clrMapOvr>
    <a:masterClrMapping/>
  </p:clrMapOvr>
  <mc:AlternateContent xmlns:mc="http://schemas.openxmlformats.org/markup-compatibility/2006" xmlns:p14="http://schemas.microsoft.com/office/powerpoint/2010/main">
    <mc:Choice Requires="p14">
      <p:transition spd="slow" p14:dur="2000" advTm="385110"/>
    </mc:Choice>
    <mc:Fallback xmlns="">
      <p:transition spd="slow" advTm="3851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238250"/>
            <a:ext cx="4773613"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5472608" cy="22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694" y="4365104"/>
            <a:ext cx="4824536" cy="242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92080" y="1268761"/>
            <a:ext cx="3600400" cy="1296143"/>
          </a:xfrm>
          <a:prstGeom prst="rect">
            <a:avLst/>
          </a:prstGeom>
          <a:noFill/>
        </p:spPr>
        <p:txBody>
          <a:bodyPr wrap="square" rtlCol="0">
            <a:normAutofit fontScale="70000" lnSpcReduction="20000"/>
          </a:bodyPr>
          <a:lstStyle/>
          <a:p>
            <a:pPr>
              <a:lnSpc>
                <a:spcPct val="115000"/>
              </a:lnSpc>
              <a:spcAft>
                <a:spcPts val="1000"/>
              </a:spcAft>
            </a:pPr>
            <a:r>
              <a:rPr lang="en-GB" dirty="0">
                <a:ea typeface="Calibri"/>
                <a:cs typeface="Times New Roman"/>
              </a:rPr>
              <a:t>CTG categorised as abnormal during IOL process – escalated to shift leader </a:t>
            </a:r>
            <a:r>
              <a:rPr lang="en-GB" dirty="0">
                <a:solidFill>
                  <a:srgbClr val="FFC000"/>
                </a:solidFill>
                <a:ea typeface="Calibri"/>
                <a:cs typeface="Times New Roman"/>
              </a:rPr>
              <a:t>– advice given to change position and ensure drinking</a:t>
            </a:r>
            <a:endParaRPr lang="en-GB" dirty="0">
              <a:ea typeface="Calibri"/>
              <a:cs typeface="Times New Roman"/>
            </a:endParaRPr>
          </a:p>
          <a:p>
            <a:pPr>
              <a:lnSpc>
                <a:spcPct val="115000"/>
              </a:lnSpc>
              <a:spcAft>
                <a:spcPts val="1000"/>
              </a:spcAft>
            </a:pPr>
            <a:r>
              <a:rPr lang="en-GB" dirty="0">
                <a:solidFill>
                  <a:srgbClr val="FF0000"/>
                </a:solidFill>
                <a:ea typeface="Calibri"/>
                <a:cs typeface="Times New Roman"/>
              </a:rPr>
              <a:t>Abnormal CTG was not escalated to the obstetric team</a:t>
            </a:r>
            <a:endParaRPr lang="en-GB" dirty="0">
              <a:ea typeface="Calibri"/>
              <a:cs typeface="Times New Roman"/>
            </a:endParaRPr>
          </a:p>
        </p:txBody>
      </p:sp>
      <p:sp>
        <p:nvSpPr>
          <p:cNvPr id="8" name="TextBox 7"/>
          <p:cNvSpPr txBox="1"/>
          <p:nvPr/>
        </p:nvSpPr>
        <p:spPr>
          <a:xfrm>
            <a:off x="5345155" y="2743168"/>
            <a:ext cx="3494250" cy="1944215"/>
          </a:xfrm>
          <a:prstGeom prst="rect">
            <a:avLst/>
          </a:prstGeom>
          <a:noFill/>
        </p:spPr>
        <p:txBody>
          <a:bodyPr wrap="square" rtlCol="0">
            <a:normAutofit fontScale="70000" lnSpcReduction="20000"/>
          </a:bodyPr>
          <a:lstStyle/>
          <a:p>
            <a:pPr>
              <a:lnSpc>
                <a:spcPct val="115000"/>
              </a:lnSpc>
              <a:spcAft>
                <a:spcPts val="1000"/>
              </a:spcAft>
            </a:pPr>
            <a:r>
              <a:rPr lang="en-GB" dirty="0">
                <a:solidFill>
                  <a:srgbClr val="00B050"/>
                </a:solidFill>
                <a:ea typeface="Calibri"/>
                <a:cs typeface="Times New Roman"/>
              </a:rPr>
              <a:t>Throughout the labour there was evidence of good practice where the CTG trace …. Was escalated by the midwifery team to the obstetric team for review when the CTG became difficult to categorise or interpret </a:t>
            </a:r>
            <a:endParaRPr lang="en-GB" dirty="0">
              <a:ea typeface="Calibri"/>
              <a:cs typeface="Times New Roman"/>
            </a:endParaRPr>
          </a:p>
          <a:p>
            <a:pPr>
              <a:lnSpc>
                <a:spcPct val="115000"/>
              </a:lnSpc>
              <a:spcAft>
                <a:spcPts val="1000"/>
              </a:spcAft>
            </a:pPr>
            <a:r>
              <a:rPr lang="en-GB" dirty="0">
                <a:solidFill>
                  <a:srgbClr val="FFC000"/>
                </a:solidFill>
                <a:ea typeface="Calibri"/>
                <a:cs typeface="Times New Roman"/>
              </a:rPr>
              <a:t>Developing risk factors…clinical findings of the review should have been escalated and discussed with a senior member of the obstetric team </a:t>
            </a:r>
            <a:endParaRPr lang="en-GB" dirty="0">
              <a:ea typeface="Calibri"/>
              <a:cs typeface="Times New Roman"/>
            </a:endParaRPr>
          </a:p>
        </p:txBody>
      </p:sp>
      <p:sp>
        <p:nvSpPr>
          <p:cNvPr id="9" name="TextBox 8"/>
          <p:cNvSpPr txBox="1"/>
          <p:nvPr/>
        </p:nvSpPr>
        <p:spPr>
          <a:xfrm>
            <a:off x="5345155" y="4941169"/>
            <a:ext cx="3331301" cy="1629548"/>
          </a:xfrm>
          <a:prstGeom prst="rect">
            <a:avLst/>
          </a:prstGeom>
          <a:noFill/>
        </p:spPr>
        <p:txBody>
          <a:bodyPr wrap="square" rtlCol="0">
            <a:normAutofit fontScale="70000" lnSpcReduction="20000"/>
          </a:bodyPr>
          <a:lstStyle/>
          <a:p>
            <a:pPr>
              <a:lnSpc>
                <a:spcPct val="115000"/>
              </a:lnSpc>
              <a:spcAft>
                <a:spcPts val="1000"/>
              </a:spcAft>
            </a:pPr>
            <a:r>
              <a:rPr lang="en-GB" dirty="0">
                <a:ea typeface="Calibri"/>
                <a:cs typeface="Times New Roman"/>
              </a:rPr>
              <a:t>Staff …raised concerns and escalated for an obstetric review</a:t>
            </a:r>
            <a:r>
              <a:rPr lang="en-GB" dirty="0">
                <a:solidFill>
                  <a:srgbClr val="FF0000"/>
                </a:solidFill>
                <a:ea typeface="Calibri"/>
                <a:cs typeface="Times New Roman"/>
              </a:rPr>
              <a:t>. The full obstetric team were unavailable to attend…as they were in the operating theatre. </a:t>
            </a:r>
            <a:r>
              <a:rPr lang="en-GB" dirty="0">
                <a:ea typeface="Calibri"/>
                <a:cs typeface="Times New Roman"/>
              </a:rPr>
              <a:t>Three further escalations were made in relation to the Mother’s rising MEOWS. No bedside review; evidence of verbal discussion and instructions</a:t>
            </a:r>
          </a:p>
        </p:txBody>
      </p:sp>
    </p:spTree>
    <p:extLst>
      <p:ext uri="{BB962C8B-B14F-4D97-AF65-F5344CB8AC3E}">
        <p14:creationId xmlns:p14="http://schemas.microsoft.com/office/powerpoint/2010/main" val="253612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0" y="1032669"/>
            <a:ext cx="6025119" cy="25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0232" y="1916833"/>
            <a:ext cx="2232248" cy="1224136"/>
          </a:xfrm>
          <a:prstGeom prst="rect">
            <a:avLst/>
          </a:prstGeom>
          <a:noFill/>
        </p:spPr>
        <p:txBody>
          <a:bodyPr wrap="square" rtlCol="0">
            <a:normAutofit fontScale="62500" lnSpcReduction="20000"/>
          </a:bodyPr>
          <a:lstStyle/>
          <a:p>
            <a:pPr>
              <a:lnSpc>
                <a:spcPct val="115000"/>
              </a:lnSpc>
              <a:spcAft>
                <a:spcPts val="1000"/>
              </a:spcAft>
            </a:pPr>
            <a:r>
              <a:rPr lang="en-GB" dirty="0">
                <a:solidFill>
                  <a:srgbClr val="FF0000"/>
                </a:solidFill>
                <a:ea typeface="Calibri"/>
                <a:cs typeface="Times New Roman"/>
              </a:rPr>
              <a:t>CTG was not recognised to be abnormal</a:t>
            </a:r>
            <a:r>
              <a:rPr lang="en-GB" dirty="0">
                <a:ea typeface="Calibri"/>
                <a:cs typeface="Times New Roman"/>
              </a:rPr>
              <a:t>. The features of the CTG were attributed to LOC and this became the focus, without consideration of the whole clinical picture.</a:t>
            </a:r>
            <a:endParaRPr lang="en-GB" sz="1600" dirty="0">
              <a:ea typeface="Calibri"/>
              <a:cs typeface="Times New Roman"/>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0" y="3501008"/>
            <a:ext cx="61087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60232" y="4005064"/>
            <a:ext cx="2295091" cy="2304256"/>
          </a:xfrm>
          <a:prstGeom prst="rect">
            <a:avLst/>
          </a:prstGeom>
          <a:noFill/>
        </p:spPr>
        <p:txBody>
          <a:bodyPr wrap="square" rtlCol="0">
            <a:normAutofit fontScale="62500" lnSpcReduction="20000"/>
          </a:bodyPr>
          <a:lstStyle/>
          <a:p>
            <a:pPr>
              <a:lnSpc>
                <a:spcPct val="115000"/>
              </a:lnSpc>
              <a:spcAft>
                <a:spcPts val="1000"/>
              </a:spcAft>
            </a:pPr>
            <a:r>
              <a:rPr lang="en-GB" dirty="0">
                <a:solidFill>
                  <a:srgbClr val="FF0000"/>
                </a:solidFill>
                <a:ea typeface="Calibri"/>
                <a:cs typeface="Times New Roman"/>
              </a:rPr>
              <a:t>Reviewed the CTG after 30 minutes of conservative measures as planned however did not then escalate the review</a:t>
            </a:r>
            <a:endParaRPr lang="en-GB" sz="1600" dirty="0">
              <a:ea typeface="Calibri"/>
              <a:cs typeface="Times New Roman"/>
            </a:endParaRPr>
          </a:p>
          <a:p>
            <a:pPr>
              <a:lnSpc>
                <a:spcPct val="115000"/>
              </a:lnSpc>
              <a:spcAft>
                <a:spcPts val="1000"/>
              </a:spcAft>
            </a:pPr>
            <a:r>
              <a:rPr lang="en-GB" dirty="0">
                <a:solidFill>
                  <a:srgbClr val="F79646"/>
                </a:solidFill>
                <a:ea typeface="Calibri"/>
                <a:cs typeface="Times New Roman"/>
              </a:rPr>
              <a:t>Shift leader did not escalate  concerns regarding the deterioration of the CTG to the consultant on call until 22:59 hours despite arranging for a second theatre</a:t>
            </a:r>
            <a:endParaRPr lang="en-GB" sz="1600" dirty="0">
              <a:ea typeface="Calibri"/>
              <a:cs typeface="Times New Roman"/>
            </a:endParaRPr>
          </a:p>
        </p:txBody>
      </p:sp>
    </p:spTree>
    <p:extLst>
      <p:ext uri="{BB962C8B-B14F-4D97-AF65-F5344CB8AC3E}">
        <p14:creationId xmlns:p14="http://schemas.microsoft.com/office/powerpoint/2010/main" val="37309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p:nvPr/>
        </p:nvPicPr>
        <p:blipFill rotWithShape="1">
          <a:blip r:embed="rId2">
            <a:extLst>
              <a:ext uri="{28A0092B-C50C-407E-A947-70E740481C1C}">
                <a14:useLocalDpi xmlns:a14="http://schemas.microsoft.com/office/drawing/2010/main" val="0"/>
              </a:ext>
            </a:extLst>
          </a:blip>
          <a:srcRect l="12696" t="4414" r="8335" b="3363"/>
          <a:stretch/>
        </p:blipFill>
        <p:spPr bwMode="auto">
          <a:xfrm>
            <a:off x="2195736" y="1340768"/>
            <a:ext cx="4415790" cy="3657600"/>
          </a:xfrm>
          <a:prstGeom prst="rect">
            <a:avLst/>
          </a:prstGeom>
          <a:ln>
            <a:noFill/>
          </a:ln>
          <a:extLst>
            <a:ext uri="{53640926-AAD7-44D8-BBD7-CCE9431645EC}">
              <a14:shadowObscured xmlns:a14="http://schemas.microsoft.com/office/drawing/2010/main"/>
            </a:ext>
          </a:extLst>
        </p:spPr>
      </p:pic>
      <p:grpSp>
        <p:nvGrpSpPr>
          <p:cNvPr id="7" name="Group 6"/>
          <p:cNvGrpSpPr/>
          <p:nvPr/>
        </p:nvGrpSpPr>
        <p:grpSpPr>
          <a:xfrm>
            <a:off x="3333607" y="2097339"/>
            <a:ext cx="2353269" cy="2436561"/>
            <a:chOff x="3333607" y="2097339"/>
            <a:chExt cx="2353269" cy="2436561"/>
          </a:xfrm>
        </p:grpSpPr>
        <p:sp>
          <p:nvSpPr>
            <p:cNvPr id="3" name="Triangle 25"/>
            <p:cNvSpPr/>
            <p:nvPr/>
          </p:nvSpPr>
          <p:spPr>
            <a:xfrm rot="8451721">
              <a:off x="3858260" y="2324100"/>
              <a:ext cx="1427480" cy="2209800"/>
            </a:xfrm>
            <a:prstGeom prst="triangle">
              <a:avLst>
                <a:gd name="adj" fmla="val 54608"/>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Text Box 27"/>
            <p:cNvSpPr txBox="1"/>
            <p:nvPr/>
          </p:nvSpPr>
          <p:spPr>
            <a:xfrm>
              <a:off x="4067944" y="2097339"/>
              <a:ext cx="1244600" cy="271780"/>
            </a:xfrm>
            <a:prstGeom prst="rect">
              <a:avLst/>
            </a:prstGeom>
            <a:solidFill>
              <a:schemeClr val="lt1"/>
            </a:solidFill>
            <a:ln w="63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a:solidFill>
                    <a:srgbClr val="FF0000"/>
                  </a:solidFill>
                  <a:effectLst/>
                  <a:latin typeface="Calibri"/>
                  <a:ea typeface="Calibri"/>
                  <a:cs typeface="Times New Roman"/>
                </a:rPr>
                <a:t>Communication</a:t>
              </a:r>
              <a:endParaRPr lang="en-GB" sz="1200">
                <a:effectLst/>
                <a:latin typeface="Calibri"/>
                <a:ea typeface="Calibri"/>
                <a:cs typeface="Times New Roman"/>
              </a:endParaRPr>
            </a:p>
          </p:txBody>
        </p:sp>
        <p:sp>
          <p:nvSpPr>
            <p:cNvPr id="5" name="Text Box 28"/>
            <p:cNvSpPr txBox="1"/>
            <p:nvPr/>
          </p:nvSpPr>
          <p:spPr>
            <a:xfrm>
              <a:off x="4938211" y="3717032"/>
              <a:ext cx="748665" cy="271780"/>
            </a:xfrm>
            <a:prstGeom prst="rect">
              <a:avLst/>
            </a:prstGeom>
            <a:solidFill>
              <a:schemeClr val="lt1"/>
            </a:solidFill>
            <a:ln w="63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200" b="1">
                  <a:solidFill>
                    <a:srgbClr val="FF0000"/>
                  </a:solidFill>
                  <a:effectLst/>
                  <a:latin typeface="Calibri"/>
                  <a:ea typeface="Calibri"/>
                  <a:cs typeface="Times New Roman"/>
                </a:rPr>
                <a:t>Act</a:t>
              </a:r>
              <a:endParaRPr lang="en-GB" sz="1200">
                <a:effectLst/>
                <a:latin typeface="Calibri"/>
                <a:ea typeface="Calibri"/>
                <a:cs typeface="Times New Roman"/>
              </a:endParaRPr>
            </a:p>
          </p:txBody>
        </p:sp>
        <p:sp>
          <p:nvSpPr>
            <p:cNvPr id="6" name="Text Box 26"/>
            <p:cNvSpPr txBox="1"/>
            <p:nvPr/>
          </p:nvSpPr>
          <p:spPr>
            <a:xfrm>
              <a:off x="3333607" y="3145155"/>
              <a:ext cx="748665" cy="271780"/>
            </a:xfrm>
            <a:prstGeom prst="rect">
              <a:avLst/>
            </a:prstGeom>
            <a:solidFill>
              <a:schemeClr val="lt1"/>
            </a:solidFill>
            <a:ln w="63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a:solidFill>
                    <a:srgbClr val="FF0000"/>
                  </a:solidFill>
                  <a:effectLst/>
                  <a:latin typeface="Calibri"/>
                  <a:ea typeface="Calibri"/>
                  <a:cs typeface="Times New Roman"/>
                </a:rPr>
                <a:t>Identify</a:t>
              </a:r>
              <a:endParaRPr lang="en-GB" sz="1200">
                <a:effectLst/>
                <a:latin typeface="Calibri"/>
                <a:ea typeface="Calibri"/>
                <a:cs typeface="Times New Roman"/>
              </a:endParaRPr>
            </a:p>
          </p:txBody>
        </p:sp>
      </p:grpSp>
    </p:spTree>
    <p:extLst>
      <p:ext uri="{BB962C8B-B14F-4D97-AF65-F5344CB8AC3E}">
        <p14:creationId xmlns:p14="http://schemas.microsoft.com/office/powerpoint/2010/main" val="3318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2|230"/>
</p:tagLst>
</file>

<file path=ppt/tags/tag2.xml><?xml version="1.0" encoding="utf-8"?>
<p:tagLst xmlns:a="http://schemas.openxmlformats.org/drawingml/2006/main" xmlns:r="http://schemas.openxmlformats.org/officeDocument/2006/relationships" xmlns:p="http://schemas.openxmlformats.org/presentationml/2006/main">
  <p:tag name="TIMING" val="|23.2|7.2|8.5|8.6|16.6|6.9|30.5"/>
</p:tagLst>
</file>

<file path=ppt/tags/tag3.xml><?xml version="1.0" encoding="utf-8"?>
<p:tagLst xmlns:a="http://schemas.openxmlformats.org/drawingml/2006/main" xmlns:r="http://schemas.openxmlformats.org/officeDocument/2006/relationships" xmlns:p="http://schemas.openxmlformats.org/presentationml/2006/main">
  <p:tag name="TIMING" val="|6.8|10.8|9.4|17.2|23.2|12.5"/>
</p:tagLst>
</file>

<file path=ppt/tags/tag4.xml><?xml version="1.0" encoding="utf-8"?>
<p:tagLst xmlns:a="http://schemas.openxmlformats.org/drawingml/2006/main" xmlns:r="http://schemas.openxmlformats.org/officeDocument/2006/relationships" xmlns:p="http://schemas.openxmlformats.org/presentationml/2006/main">
  <p:tag name="TIMING" val="|10.6|12.2|29"/>
</p:tagLst>
</file>

<file path=ppt/tags/tag5.xml><?xml version="1.0" encoding="utf-8"?>
<p:tagLst xmlns:a="http://schemas.openxmlformats.org/drawingml/2006/main" xmlns:r="http://schemas.openxmlformats.org/officeDocument/2006/relationships" xmlns:p="http://schemas.openxmlformats.org/presentationml/2006/main">
  <p:tag name="TIMING" val="|8.5|22.5"/>
</p:tagLst>
</file>

<file path=ppt/tags/tag6.xml><?xml version="1.0" encoding="utf-8"?>
<p:tagLst xmlns:a="http://schemas.openxmlformats.org/drawingml/2006/main" xmlns:r="http://schemas.openxmlformats.org/officeDocument/2006/relationships" xmlns:p="http://schemas.openxmlformats.org/presentationml/2006/main">
  <p:tag name="TIMING" val="|39.1|54.1"/>
</p:tagLst>
</file>

<file path=ppt/tags/tag7.xml><?xml version="1.0" encoding="utf-8"?>
<p:tagLst xmlns:a="http://schemas.openxmlformats.org/drawingml/2006/main" xmlns:r="http://schemas.openxmlformats.org/officeDocument/2006/relationships" xmlns:p="http://schemas.openxmlformats.org/presentationml/2006/main">
  <p:tag name="TIMING" val="|6.6|4.2|11.3|10.5|11.1|7.3"/>
</p:tagLst>
</file>

<file path=ppt/theme/theme1.xml><?xml version="1.0" encoding="utf-8"?>
<a:theme xmlns:a="http://schemas.openxmlformats.org/drawingml/2006/main" name="EBC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969EDF8FA524AB22723E7DC435328" ma:contentTypeVersion="6" ma:contentTypeDescription="Create a new document." ma:contentTypeScope="" ma:versionID="2729e1955abf1bdc76b9eb5887d551a5">
  <xsd:schema xmlns:xsd="http://www.w3.org/2001/XMLSchema" xmlns:xs="http://www.w3.org/2001/XMLSchema" xmlns:p="http://schemas.microsoft.com/office/2006/metadata/properties" xmlns:ns2="9aa0be7b-acad-43b0-988d-dbcd9c321b19" targetNamespace="http://schemas.microsoft.com/office/2006/metadata/properties" ma:root="true" ma:fieldsID="8e6b44c7ff512de66b76d1674e1383c0" ns2:_="">
    <xsd:import namespace="9aa0be7b-acad-43b0-988d-dbcd9c321b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0be7b-acad-43b0-988d-dbcd9c321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50E57F-182D-4004-8B4F-8B69A0EA2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0be7b-acad-43b0-988d-dbcd9c321b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8D82F7-31A5-4F0F-83A5-8269BC66E099}">
  <ds:schemaRefs>
    <ds:schemaRef ds:uri="http://schemas.microsoft.com/sharepoint/v3/contenttype/forms"/>
  </ds:schemaRefs>
</ds:datastoreItem>
</file>

<file path=customXml/itemProps3.xml><?xml version="1.0" encoding="utf-8"?>
<ds:datastoreItem xmlns:ds="http://schemas.openxmlformats.org/officeDocument/2006/customXml" ds:itemID="{4A3A50B5-FE08-4222-81B6-3FE9C334BA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20061</TotalTime>
  <Words>1973</Words>
  <Application>Microsoft Macintosh PowerPoint</Application>
  <PresentationFormat>On-screen Show (4:3)</PresentationFormat>
  <Paragraphs>209</Paragraphs>
  <Slides>27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Helvetica</vt:lpstr>
      <vt:lpstr>EBCLS</vt:lpstr>
      <vt:lpstr>Excelling at CLINICAL  Escalation</vt:lpstr>
      <vt:lpstr>ESCALATION</vt:lpstr>
      <vt:lpstr>Session Outline</vt:lpstr>
      <vt:lpstr>PowerPoint Presentation</vt:lpstr>
      <vt:lpstr>What is escalation?</vt:lpstr>
      <vt:lpstr>Where are we now?  How can we continue to  improve? </vt:lpstr>
      <vt:lpstr>PowerPoint Presentation</vt:lpstr>
      <vt:lpstr>PowerPoint Presentation</vt:lpstr>
      <vt:lpstr>PowerPoint Presentation</vt:lpstr>
      <vt:lpstr>PowerPoint Presentation</vt:lpstr>
      <vt:lpstr>Importance of speaking up for safety</vt:lpstr>
      <vt:lpstr>The importance of behaviour</vt:lpstr>
      <vt:lpstr>PowerPoint Presentation</vt:lpstr>
      <vt:lpstr>CTG example</vt:lpstr>
      <vt:lpstr>Reflection:   ‘fresh eyes’ conversation</vt:lpstr>
      <vt:lpstr>What are the implications on safety?</vt:lpstr>
      <vt:lpstr>PowerPoint Presentation</vt:lpstr>
      <vt:lpstr>All taking the same approach?</vt:lpstr>
      <vt:lpstr>How does this translate into reality?</vt:lpstr>
      <vt:lpstr>Reflections –  Escalation  language and documentation </vt:lpstr>
      <vt:lpstr>Framing Escalation </vt:lpstr>
      <vt:lpstr>Improving Escalation</vt:lpstr>
      <vt:lpstr>Using AID</vt:lpstr>
      <vt:lpstr>Using AID (2)</vt:lpstr>
      <vt:lpstr>Why, When?</vt:lpstr>
      <vt:lpstr>Session recap, What now?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Excelling at  Escalation</dc:title>
  <dc:creator>Libby Shaw</dc:creator>
  <cp:lastModifiedBy>Susanna Crowe</cp:lastModifiedBy>
  <cp:revision>45</cp:revision>
  <dcterms:created xsi:type="dcterms:W3CDTF">2020-02-11T07:44:52Z</dcterms:created>
  <dcterms:modified xsi:type="dcterms:W3CDTF">2022-03-24T21:19:58Z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0x010100BD1969EDF8FA524AB22723E7DC435328</vt:lpwstr>
  </property>
</Properties>
</file>