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E2DFA4-BCFF-2A45-9BB9-6EF20B2DA90D}" v="14" dt="2022-03-24T20:16:09.2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09"/>
  </p:normalViewPr>
  <p:slideViewPr>
    <p:cSldViewPr snapToGrid="0" snapToObjects="1">
      <p:cViewPr varScale="1">
        <p:scale>
          <a:sx n="90" d="100"/>
          <a:sy n="90" d="100"/>
        </p:scale>
        <p:origin x="232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A5573-925D-2947-B48D-14976297D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760B69-6699-E64C-8425-4676B6953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E8BC6-05C9-FA47-988B-C6733543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4B4AC-E324-FB4D-BAAA-3ED87F38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C3B29-9D4E-0A48-AB12-1D9E3494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EE7D-B81E-1E42-8705-8ED280D1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7CEA21-6D45-B042-B0F1-837836FCF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6AB67-F7ED-B545-ADA5-D600C9C0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57CAD-AE7B-F447-AD32-DAB55C80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60510-7824-6748-BF16-7D336BA2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8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7DB278-DF04-334A-A8A0-2178C9CF0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51542B-DEA9-B849-9823-C5D2EDFC2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43D10-CAF5-6849-89F7-37162DDDD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D5D71-00BE-B244-A88B-8CE4EADB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C213A-504E-C747-80B1-22728CDA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3AAA1-CF5C-C247-9569-F3FEA72E4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84BC8-265E-B845-9DC3-4671C6DE7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4B8D-B814-114C-82B9-656FB27E0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18AF5-1A38-0149-A23B-31724488B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63718-C79A-C04D-83B4-3018B772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59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E5E1-71DD-ED41-905C-7CD79251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48B2F-B8DA-1443-8F27-9A8DC644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28614-9572-6B45-9325-862106DB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ED168-B44F-B045-A0E1-7846BAF5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5C7BB-7A38-7545-9D78-9DBD7D88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9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501D-2B7E-3746-B44E-93BB9E1D6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95A01-BC4D-E742-9E36-26DAD81FB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5A607-D933-8F42-9013-EFC089346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9648B-2DEA-D34C-A3B0-40E61424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DF3AB-88D1-CF49-9082-BA95896EA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D40FF-F4A9-2745-81E5-DB4C1AEEE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6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B930-2787-8D43-BF23-C7D1DF68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22918-A63B-B448-8128-7696DF5CE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C375A-A249-1945-869E-7CE087BB3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BE30E-BC26-2D48-8C10-62CEFAC3AF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96955C-E928-524E-ABB7-FD6A2E6212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ED33B-DFB6-A445-B5D5-537274B29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D78D75-EC59-BE41-B212-7F4E310C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CD454-FDCF-8A42-83AE-B50AC64D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6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FD53-9092-4345-B472-46573837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0FA66-0286-F848-BB9C-9E289F71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3C1E5-839B-9547-A316-EE852B6A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08F18E-26F6-C24E-8918-FF8AE8F0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4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88579-5E69-C647-8F76-AF46937D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850F3-F7D2-1349-B5B3-4763E5F8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2C522-F09C-8040-A370-E74DF8D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CB2D-BB57-1449-A688-AEC878D10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EBCCA-B592-B54A-981F-7982DE7D8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126B9B-03C1-3847-8D3C-E752B0266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AF91A-522C-C94E-8D1D-A5FBD4EB7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71B1C-119E-C045-8900-4447AB98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BB5AD-7D52-C242-B4A6-C5C2143A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5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D82C0-9C66-DE4D-9160-8767F02B0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0F7CE0-275D-C84E-B9C2-9932CA405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371C8-8F47-B745-A273-6A8E34A8E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1F593-7B47-E849-8028-89FBC1BE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1C6B8-CD33-D84E-AEB3-4204A2787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36CDF-9597-494B-B768-FC46D15F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934A2-14D0-7E4A-88F8-A9CACE54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9AC36-ABE8-7F44-B865-C19E08D29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2DCE5-32DD-2340-B895-4C8743707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B819-B55F-CA4F-8B21-BE6F8BC1A310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1B3D9-A524-C74B-90D7-59BC55971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5C2F-5ED7-5A47-B0BF-F8CF2ABA1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2A355-1819-F74F-9A4F-0BE90FB3C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1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9BB346-8E83-8145-B61F-C88D13662897}"/>
              </a:ext>
            </a:extLst>
          </p:cNvPr>
          <p:cNvSpPr txBox="1"/>
          <p:nvPr/>
        </p:nvSpPr>
        <p:spPr>
          <a:xfrm rot="16200000">
            <a:off x="4193053" y="1481040"/>
            <a:ext cx="3712603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As part of EBC:L&amp;S this month;</a:t>
            </a:r>
          </a:p>
          <a:p>
            <a:pPr algn="ctr"/>
            <a:r>
              <a:rPr lang="en-US" sz="2800" dirty="0"/>
              <a:t> we’re looking at </a:t>
            </a:r>
            <a:r>
              <a:rPr lang="en-US" sz="2800" b="1" dirty="0">
                <a:solidFill>
                  <a:srgbClr val="0070C0"/>
                </a:solidFill>
              </a:rPr>
              <a:t>“Safety Critical Language” </a:t>
            </a:r>
          </a:p>
          <a:p>
            <a:pPr algn="ctr"/>
            <a:r>
              <a:rPr lang="en-US" sz="2800" dirty="0"/>
              <a:t>and how we communicate with each other during clinical escalation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A22DDE-057C-E74B-A8D3-7540AFDE9525}"/>
              </a:ext>
            </a:extLst>
          </p:cNvPr>
          <p:cNvSpPr/>
          <p:nvPr/>
        </p:nvSpPr>
        <p:spPr>
          <a:xfrm rot="16200000">
            <a:off x="9610648" y="2866034"/>
            <a:ext cx="3287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scan the QR code to complete the survey (3) </a:t>
            </a:r>
            <a:r>
              <a:rPr lang="en-GB" sz="2400" dirty="0">
                <a:solidFill>
                  <a:srgbClr val="0070C0"/>
                </a:solidFill>
                <a:effectLst/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B6D4C9A3-EDDC-9046-8F7F-6DC4002E765C}"/>
              </a:ext>
            </a:extLst>
          </p:cNvPr>
          <p:cNvSpPr txBox="1"/>
          <p:nvPr/>
        </p:nvSpPr>
        <p:spPr>
          <a:xfrm rot="16200000">
            <a:off x="10250404" y="842509"/>
            <a:ext cx="1428129" cy="46166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70C0"/>
                </a:solidFill>
                <a:effectLst/>
                <a:latin typeface="Cavolini" panose="0300050204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GB" sz="1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Clipboard Partially Ticked outline">
            <a:extLst>
              <a:ext uri="{FF2B5EF4-FFF2-40B4-BE49-F238E27FC236}">
                <a16:creationId xmlns:a16="http://schemas.microsoft.com/office/drawing/2014/main" id="{69D9E7A3-35E9-BA4D-B9CE-1DED998AC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10654160" y="5400357"/>
            <a:ext cx="914400" cy="9144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D192C0F-81B8-F143-9B4D-740460871052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t="6341" r="5967"/>
          <a:stretch/>
        </p:blipFill>
        <p:spPr>
          <a:xfrm rot="16200000">
            <a:off x="1274758" y="2365713"/>
            <a:ext cx="2725046" cy="21265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7929E0-967C-4C49-BED7-E7447858F40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3"/>
          <a:stretch/>
        </p:blipFill>
        <p:spPr>
          <a:xfrm rot="16200000">
            <a:off x="-723912" y="2761561"/>
            <a:ext cx="2770310" cy="82200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078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4D0FC19-8118-D84D-A46E-E1DA98AB9C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594" y="2252762"/>
            <a:ext cx="2577674" cy="15134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9BB346-8E83-8145-B61F-C88D13662897}"/>
              </a:ext>
            </a:extLst>
          </p:cNvPr>
          <p:cNvSpPr txBox="1"/>
          <p:nvPr/>
        </p:nvSpPr>
        <p:spPr>
          <a:xfrm>
            <a:off x="782783" y="1511694"/>
            <a:ext cx="10626432" cy="1054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GB" sz="2800" b="1" i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many times</a:t>
            </a:r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have you used ‘ADVICE INFORM or DO’ (AID) language for any escalations during the shift?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B6D4C9A3-EDDC-9046-8F7F-6DC4002E765C}"/>
              </a:ext>
            </a:extLst>
          </p:cNvPr>
          <p:cNvSpPr txBox="1"/>
          <p:nvPr/>
        </p:nvSpPr>
        <p:spPr>
          <a:xfrm>
            <a:off x="5195795" y="5601574"/>
            <a:ext cx="1800408" cy="35647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70C0"/>
                </a:solidFill>
                <a:effectLst/>
                <a:latin typeface="Cavolini" panose="0300050204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GB" sz="1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47DBED-8249-3741-957B-46F987911E36}"/>
              </a:ext>
            </a:extLst>
          </p:cNvPr>
          <p:cNvCxnSpPr>
            <a:cxnSpLocks/>
          </p:cNvCxnSpPr>
          <p:nvPr/>
        </p:nvCxnSpPr>
        <p:spPr>
          <a:xfrm flipV="1">
            <a:off x="8221480" y="2739596"/>
            <a:ext cx="654809" cy="3612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246F69-DE12-2A4A-96F5-6533EC50513E}"/>
              </a:ext>
            </a:extLst>
          </p:cNvPr>
          <p:cNvCxnSpPr>
            <a:cxnSpLocks/>
          </p:cNvCxnSpPr>
          <p:nvPr/>
        </p:nvCxnSpPr>
        <p:spPr>
          <a:xfrm flipH="1">
            <a:off x="8292042" y="2735196"/>
            <a:ext cx="15766" cy="498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66863B7-E117-5F4B-BF6B-E805DA9C5BE5}"/>
              </a:ext>
            </a:extLst>
          </p:cNvPr>
          <p:cNvSpPr txBox="1"/>
          <p:nvPr/>
        </p:nvSpPr>
        <p:spPr>
          <a:xfrm>
            <a:off x="2666540" y="2843455"/>
            <a:ext cx="5882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Please let us know with a tally mark on this sheet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42E3EAF-59CC-0749-BC5B-CDA94325D3EF}"/>
              </a:ext>
            </a:extLst>
          </p:cNvPr>
          <p:cNvCxnSpPr>
            <a:cxnSpLocks/>
          </p:cNvCxnSpPr>
          <p:nvPr/>
        </p:nvCxnSpPr>
        <p:spPr>
          <a:xfrm flipH="1">
            <a:off x="8420463" y="2760348"/>
            <a:ext cx="15766" cy="498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248B4A-BFDE-404D-9AE4-BD0BC0F0B49B}"/>
              </a:ext>
            </a:extLst>
          </p:cNvPr>
          <p:cNvCxnSpPr>
            <a:cxnSpLocks/>
          </p:cNvCxnSpPr>
          <p:nvPr/>
        </p:nvCxnSpPr>
        <p:spPr>
          <a:xfrm flipH="1">
            <a:off x="8548885" y="2735196"/>
            <a:ext cx="15766" cy="498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32C3F5F-E222-D14F-9D12-0B41421600E1}"/>
              </a:ext>
            </a:extLst>
          </p:cNvPr>
          <p:cNvCxnSpPr>
            <a:cxnSpLocks/>
          </p:cNvCxnSpPr>
          <p:nvPr/>
        </p:nvCxnSpPr>
        <p:spPr>
          <a:xfrm flipH="1">
            <a:off x="8704704" y="2682795"/>
            <a:ext cx="15766" cy="498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69812CC-4C80-C445-875C-77810CB85C5D}"/>
              </a:ext>
            </a:extLst>
          </p:cNvPr>
          <p:cNvSpPr txBox="1"/>
          <p:nvPr/>
        </p:nvSpPr>
        <p:spPr>
          <a:xfrm>
            <a:off x="183936" y="6273619"/>
            <a:ext cx="1341911" cy="37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Date: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E2FE4B1-B933-604A-9372-B104249712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3"/>
          <a:stretch/>
        </p:blipFill>
        <p:spPr>
          <a:xfrm>
            <a:off x="4170874" y="243158"/>
            <a:ext cx="3457714" cy="1025967"/>
          </a:xfrm>
          <a:prstGeom prst="rect">
            <a:avLst/>
          </a:prstGeom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191AD97-75ED-B642-AB8F-AAF6BC326F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10" y="0"/>
            <a:ext cx="1763397" cy="139485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0F2CA64-619A-5A43-814B-589C90C88BA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244" y="86897"/>
            <a:ext cx="1874245" cy="105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72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4D0FC19-8118-D84D-A46E-E1DA98AB9C6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8603" y="247524"/>
            <a:ext cx="2577674" cy="15134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9BB346-8E83-8145-B61F-C88D13662897}"/>
              </a:ext>
            </a:extLst>
          </p:cNvPr>
          <p:cNvSpPr txBox="1"/>
          <p:nvPr/>
        </p:nvSpPr>
        <p:spPr>
          <a:xfrm>
            <a:off x="3635924" y="1004236"/>
            <a:ext cx="4656116" cy="692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Escalation BINGO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6863B7-E117-5F4B-BF6B-E805DA9C5BE5}"/>
              </a:ext>
            </a:extLst>
          </p:cNvPr>
          <p:cNvSpPr txBox="1"/>
          <p:nvPr/>
        </p:nvSpPr>
        <p:spPr>
          <a:xfrm>
            <a:off x="3780616" y="1585486"/>
            <a:ext cx="5092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Mark off the </a:t>
            </a:r>
            <a:r>
              <a:rPr lang="en-US" sz="2000" b="1" dirty="0" err="1">
                <a:solidFill>
                  <a:schemeClr val="bg1">
                    <a:lumMod val="50000"/>
                  </a:schemeClr>
                </a:solidFill>
              </a:rPr>
              <a:t>favourite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</a:rPr>
              <a:t> phrases used today 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sym typeface="Wingdings" pitchFamily="2" charset="2"/>
              </a:rPr>
              <a:t>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E749F5-1149-6E4A-A4DD-24CD1F5499F3}"/>
              </a:ext>
            </a:extLst>
          </p:cNvPr>
          <p:cNvSpPr txBox="1"/>
          <p:nvPr/>
        </p:nvSpPr>
        <p:spPr>
          <a:xfrm>
            <a:off x="1104403" y="5903893"/>
            <a:ext cx="104448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‘ADVICE INFORM or DO’ (AID)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Framing escalation with shared language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5674081F-DC33-F147-8A48-D49DEDF0F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49765"/>
              </p:ext>
            </p:extLst>
          </p:nvPr>
        </p:nvGraphicFramePr>
        <p:xfrm>
          <a:off x="1450038" y="2036635"/>
          <a:ext cx="9027885" cy="381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5577">
                  <a:extLst>
                    <a:ext uri="{9D8B030D-6E8A-4147-A177-3AD203B41FA5}">
                      <a16:colId xmlns:a16="http://schemas.microsoft.com/office/drawing/2014/main" val="2600869894"/>
                    </a:ext>
                  </a:extLst>
                </a:gridCol>
                <a:gridCol w="1805577">
                  <a:extLst>
                    <a:ext uri="{9D8B030D-6E8A-4147-A177-3AD203B41FA5}">
                      <a16:colId xmlns:a16="http://schemas.microsoft.com/office/drawing/2014/main" val="1465352795"/>
                    </a:ext>
                  </a:extLst>
                </a:gridCol>
                <a:gridCol w="1805577">
                  <a:extLst>
                    <a:ext uri="{9D8B030D-6E8A-4147-A177-3AD203B41FA5}">
                      <a16:colId xmlns:a16="http://schemas.microsoft.com/office/drawing/2014/main" val="1441533802"/>
                    </a:ext>
                  </a:extLst>
                </a:gridCol>
                <a:gridCol w="1805577">
                  <a:extLst>
                    <a:ext uri="{9D8B030D-6E8A-4147-A177-3AD203B41FA5}">
                      <a16:colId xmlns:a16="http://schemas.microsoft.com/office/drawing/2014/main" val="2657584203"/>
                    </a:ext>
                  </a:extLst>
                </a:gridCol>
                <a:gridCol w="1805577">
                  <a:extLst>
                    <a:ext uri="{9D8B030D-6E8A-4147-A177-3AD203B41FA5}">
                      <a16:colId xmlns:a16="http://schemas.microsoft.com/office/drawing/2014/main" val="220015122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“I have a dodgy CTG”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“My woman has a bit of a temperature”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“Please can I ask your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dvice</a:t>
                      </a:r>
                      <a:r>
                        <a:rPr lang="en-US" dirty="0"/>
                        <a:t>?”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“The blood pressure in my room is a bit high”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“Just to let you know”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66562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“Can you come to my room?”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“I’ve got a fetal </a:t>
                      </a:r>
                      <a:r>
                        <a:rPr lang="en-US" dirty="0" err="1"/>
                        <a:t>tachy</a:t>
                      </a:r>
                      <a:r>
                        <a:rPr lang="en-US" dirty="0"/>
                        <a:t>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“My woman is trickling a bit”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“Can I just tell you about my lady”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“Please can you come to my room and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o</a:t>
                      </a:r>
                      <a:r>
                        <a:rPr lang="en-US" sz="1600" dirty="0"/>
                        <a:t> the suturing”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6036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“I’d like to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nform</a:t>
                      </a:r>
                      <a:r>
                        <a:rPr lang="en-US" dirty="0"/>
                        <a:t> you about”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“My lady has been pushing for an hour”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“The STV is a bit pants”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“There are 3 women in Triage”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“My woman is fully”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725385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“I’m a bit worried”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“Can I just run this past you?”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“She’s not quite right”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“I’m not happy with my CTG”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“Let theatre know”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287525"/>
                  </a:ext>
                </a:extLst>
              </a:tr>
            </a:tbl>
          </a:graphicData>
        </a:graphic>
      </p:graphicFrame>
      <p:sp>
        <p:nvSpPr>
          <p:cNvPr id="10" name="Frame 9">
            <a:extLst>
              <a:ext uri="{FF2B5EF4-FFF2-40B4-BE49-F238E27FC236}">
                <a16:creationId xmlns:a16="http://schemas.microsoft.com/office/drawing/2014/main" id="{67B08CC8-ED7B-E944-B5A1-37B273B1ABAA}"/>
              </a:ext>
            </a:extLst>
          </p:cNvPr>
          <p:cNvSpPr/>
          <p:nvPr/>
        </p:nvSpPr>
        <p:spPr>
          <a:xfrm>
            <a:off x="1450037" y="4025136"/>
            <a:ext cx="1817269" cy="892552"/>
          </a:xfrm>
          <a:prstGeom prst="frame">
            <a:avLst>
              <a:gd name="adj1" fmla="val 460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126F33C8-CB0E-814D-9461-1BAAD4FF9C89}"/>
              </a:ext>
            </a:extLst>
          </p:cNvPr>
          <p:cNvSpPr/>
          <p:nvPr/>
        </p:nvSpPr>
        <p:spPr>
          <a:xfrm>
            <a:off x="8660654" y="2921620"/>
            <a:ext cx="1817269" cy="1103516"/>
          </a:xfrm>
          <a:prstGeom prst="frame">
            <a:avLst>
              <a:gd name="adj1" fmla="val 460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B9574C82-3466-804C-B638-071F5D8835C0}"/>
              </a:ext>
            </a:extLst>
          </p:cNvPr>
          <p:cNvSpPr/>
          <p:nvPr/>
        </p:nvSpPr>
        <p:spPr>
          <a:xfrm>
            <a:off x="5055345" y="2036635"/>
            <a:ext cx="1817269" cy="892552"/>
          </a:xfrm>
          <a:prstGeom prst="frame">
            <a:avLst>
              <a:gd name="adj1" fmla="val 460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8ACA899-E5AA-CF4C-941B-DDB35D6FB57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03"/>
          <a:stretch/>
        </p:blipFill>
        <p:spPr>
          <a:xfrm>
            <a:off x="4418079" y="147412"/>
            <a:ext cx="3457714" cy="1025967"/>
          </a:xfrm>
          <a:prstGeom prst="rect">
            <a:avLst/>
          </a:prstGeom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239E68F-947A-2042-AC79-B60B6F498B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000" y="4158"/>
            <a:ext cx="1860434" cy="147161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4E41F0-EDE7-D949-9D69-EC94F0A7A3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689" y="323984"/>
            <a:ext cx="1379800" cy="77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9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1969EDF8FA524AB22723E7DC435328" ma:contentTypeVersion="6" ma:contentTypeDescription="Create a new document." ma:contentTypeScope="" ma:versionID="2729e1955abf1bdc76b9eb5887d551a5">
  <xsd:schema xmlns:xsd="http://www.w3.org/2001/XMLSchema" xmlns:xs="http://www.w3.org/2001/XMLSchema" xmlns:p="http://schemas.microsoft.com/office/2006/metadata/properties" xmlns:ns2="9aa0be7b-acad-43b0-988d-dbcd9c321b19" targetNamespace="http://schemas.microsoft.com/office/2006/metadata/properties" ma:root="true" ma:fieldsID="8e6b44c7ff512de66b76d1674e1383c0" ns2:_="">
    <xsd:import namespace="9aa0be7b-acad-43b0-988d-dbcd9c321b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a0be7b-acad-43b0-988d-dbcd9c321b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6B76F1-9B0E-42C3-A384-7FD998F8F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a0be7b-acad-43b0-988d-dbcd9c321b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752307-8A51-4FB4-BC3C-EA7D110C780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FB5CB42-9BC1-4EE6-9EA6-3F4BB57A52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271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Cavolini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Brookes</dc:creator>
  <cp:lastModifiedBy>Susanna Crowe</cp:lastModifiedBy>
  <cp:revision>3</cp:revision>
  <dcterms:created xsi:type="dcterms:W3CDTF">2021-05-27T19:58:20Z</dcterms:created>
  <dcterms:modified xsi:type="dcterms:W3CDTF">2022-03-24T20:17:04Z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0x010100BD1969EDF8FA524AB22723E7DC435328</vt:lpwstr>
  </property>
</Properties>
</file>