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2.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3"/>
  </p:notesMasterIdLst>
  <p:sldIdLst>
    <p:sldId id="256" r:id="rId2"/>
    <p:sldId id="266" r:id="rId3"/>
    <p:sldId id="273" r:id="rId4"/>
    <p:sldId id="275" r:id="rId5"/>
    <p:sldId id="274" r:id="rId6"/>
    <p:sldId id="263" r:id="rId7"/>
    <p:sldId id="264" r:id="rId8"/>
    <p:sldId id="265" r:id="rId9"/>
    <p:sldId id="409" r:id="rId10"/>
    <p:sldId id="408" r:id="rId11"/>
    <p:sldId id="867" r:id="rId12"/>
    <p:sldId id="869" r:id="rId13"/>
    <p:sldId id="868" r:id="rId14"/>
    <p:sldId id="267" r:id="rId15"/>
    <p:sldId id="289" r:id="rId16"/>
    <p:sldId id="874" r:id="rId17"/>
    <p:sldId id="268" r:id="rId18"/>
    <p:sldId id="269" r:id="rId19"/>
    <p:sldId id="270" r:id="rId20"/>
    <p:sldId id="271" r:id="rId21"/>
    <p:sldId id="272" r:id="rId2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6AAEE35-C3C1-0D45-8E14-C77B2CFC88C4}" v="12" dt="2022-03-24T18:39:25.87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3" autoAdjust="0"/>
    <p:restoredTop sz="94660"/>
  </p:normalViewPr>
  <p:slideViewPr>
    <p:cSldViewPr snapToGrid="0">
      <p:cViewPr varScale="1">
        <p:scale>
          <a:sx n="91" d="100"/>
          <a:sy n="91" d="100"/>
        </p:scale>
        <p:origin x="208" y="7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969CEC5-4709-A748-8C2D-A0364686F181}"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GB"/>
        </a:p>
      </dgm:t>
    </dgm:pt>
    <dgm:pt modelId="{BA7097B9-C1F1-B949-9DCD-43399FF98FDB}">
      <dgm:prSet/>
      <dgm:spPr/>
      <dgm:t>
        <a:bodyPr/>
        <a:lstStyle/>
        <a:p>
          <a:r>
            <a:rPr lang="en-US" dirty="0"/>
            <a:t>Create a name for your campaign </a:t>
          </a:r>
          <a:endParaRPr lang="en-GB" dirty="0"/>
        </a:p>
      </dgm:t>
    </dgm:pt>
    <dgm:pt modelId="{073D78B3-233F-7746-BD0A-9396696E2D7B}" type="parTrans" cxnId="{93FCF610-73E0-4B4B-B631-7493EDC9FB9A}">
      <dgm:prSet/>
      <dgm:spPr/>
      <dgm:t>
        <a:bodyPr/>
        <a:lstStyle/>
        <a:p>
          <a:endParaRPr lang="en-GB"/>
        </a:p>
      </dgm:t>
    </dgm:pt>
    <dgm:pt modelId="{32289F46-F10E-874F-A956-85F79421D45B}" type="sibTrans" cxnId="{93FCF610-73E0-4B4B-B631-7493EDC9FB9A}">
      <dgm:prSet/>
      <dgm:spPr/>
      <dgm:t>
        <a:bodyPr/>
        <a:lstStyle/>
        <a:p>
          <a:endParaRPr lang="en-GB"/>
        </a:p>
      </dgm:t>
    </dgm:pt>
    <dgm:pt modelId="{50C9E112-A1CC-FB4A-A060-650D6C2B72F5}">
      <dgm:prSet/>
      <dgm:spPr/>
      <dgm:t>
        <a:bodyPr/>
        <a:lstStyle/>
        <a:p>
          <a:r>
            <a:rPr lang="en-US" dirty="0"/>
            <a:t>Include a strapline – rule of 3 – repeated at least 6 times</a:t>
          </a:r>
          <a:endParaRPr lang="en-GB" dirty="0"/>
        </a:p>
      </dgm:t>
    </dgm:pt>
    <dgm:pt modelId="{8BAE223E-4A78-DF4A-9F21-730B831CB98F}" type="parTrans" cxnId="{13C78F67-2179-784F-ABD8-1CF48C62DB40}">
      <dgm:prSet/>
      <dgm:spPr/>
      <dgm:t>
        <a:bodyPr/>
        <a:lstStyle/>
        <a:p>
          <a:endParaRPr lang="en-GB"/>
        </a:p>
      </dgm:t>
    </dgm:pt>
    <dgm:pt modelId="{EF10B846-9FC7-6C45-9144-DB7E9C633EAE}" type="sibTrans" cxnId="{13C78F67-2179-784F-ABD8-1CF48C62DB40}">
      <dgm:prSet/>
      <dgm:spPr/>
      <dgm:t>
        <a:bodyPr/>
        <a:lstStyle/>
        <a:p>
          <a:endParaRPr lang="en-GB"/>
        </a:p>
      </dgm:t>
    </dgm:pt>
    <dgm:pt modelId="{EC518458-F153-5C49-9642-CD9850D1A2F9}">
      <dgm:prSet/>
      <dgm:spPr/>
      <dgm:t>
        <a:bodyPr/>
        <a:lstStyle/>
        <a:p>
          <a:r>
            <a:rPr lang="en-US" dirty="0" err="1"/>
            <a:t>Throughline</a:t>
          </a:r>
          <a:r>
            <a:rPr lang="en-US" dirty="0"/>
            <a:t> – of the key aims </a:t>
          </a:r>
          <a:endParaRPr lang="en-GB" dirty="0"/>
        </a:p>
      </dgm:t>
    </dgm:pt>
    <dgm:pt modelId="{E63AD176-43E5-E341-A9DE-4584A4902AD8}" type="parTrans" cxnId="{4A46083F-66AA-B447-8E4A-36D47B3E1502}">
      <dgm:prSet/>
      <dgm:spPr/>
      <dgm:t>
        <a:bodyPr/>
        <a:lstStyle/>
        <a:p>
          <a:endParaRPr lang="en-GB"/>
        </a:p>
      </dgm:t>
    </dgm:pt>
    <dgm:pt modelId="{7BFA0C28-F25C-3D49-A509-6D8BA5C6DA3C}" type="sibTrans" cxnId="{4A46083F-66AA-B447-8E4A-36D47B3E1502}">
      <dgm:prSet/>
      <dgm:spPr/>
      <dgm:t>
        <a:bodyPr/>
        <a:lstStyle/>
        <a:p>
          <a:endParaRPr lang="en-GB"/>
        </a:p>
      </dgm:t>
    </dgm:pt>
    <dgm:pt modelId="{D46BF026-56DC-0449-831C-B8088EF2096B}">
      <dgm:prSet/>
      <dgm:spPr/>
      <dgm:t>
        <a:bodyPr/>
        <a:lstStyle/>
        <a:p>
          <a:r>
            <a:rPr lang="en-US" dirty="0"/>
            <a:t>Create a high level summary </a:t>
          </a:r>
          <a:r>
            <a:rPr lang="en-US" dirty="0" err="1"/>
            <a:t>summarising</a:t>
          </a:r>
          <a:r>
            <a:rPr lang="en-US" dirty="0"/>
            <a:t> key aims and activities  </a:t>
          </a:r>
          <a:endParaRPr lang="en-GB" dirty="0"/>
        </a:p>
      </dgm:t>
    </dgm:pt>
    <dgm:pt modelId="{13993153-14A0-CA4F-AFFB-6FEBF5C4BEE9}" type="parTrans" cxnId="{30051AB7-4568-084F-B8EE-21194918DF79}">
      <dgm:prSet/>
      <dgm:spPr/>
      <dgm:t>
        <a:bodyPr/>
        <a:lstStyle/>
        <a:p>
          <a:endParaRPr lang="en-GB"/>
        </a:p>
      </dgm:t>
    </dgm:pt>
    <dgm:pt modelId="{35FA0818-1A3A-404C-9961-E534FF6F9364}" type="sibTrans" cxnId="{30051AB7-4568-084F-B8EE-21194918DF79}">
      <dgm:prSet/>
      <dgm:spPr/>
      <dgm:t>
        <a:bodyPr/>
        <a:lstStyle/>
        <a:p>
          <a:endParaRPr lang="en-GB"/>
        </a:p>
      </dgm:t>
    </dgm:pt>
    <dgm:pt modelId="{B6B4CA89-3B5D-3F40-9768-51704E8AB709}">
      <dgm:prSet/>
      <dgm:spPr/>
      <dgm:t>
        <a:bodyPr/>
        <a:lstStyle/>
        <a:p>
          <a:r>
            <a:rPr lang="en-US" dirty="0"/>
            <a:t>Create a list of key messages to be repeated throughout </a:t>
          </a:r>
          <a:endParaRPr lang="en-GB" dirty="0"/>
        </a:p>
      </dgm:t>
    </dgm:pt>
    <dgm:pt modelId="{7E286AD4-B8A6-6F43-982A-F394F6102064}" type="parTrans" cxnId="{E459B56F-2BB5-D243-9E0D-E51329024477}">
      <dgm:prSet/>
      <dgm:spPr/>
      <dgm:t>
        <a:bodyPr/>
        <a:lstStyle/>
        <a:p>
          <a:endParaRPr lang="en-GB"/>
        </a:p>
      </dgm:t>
    </dgm:pt>
    <dgm:pt modelId="{42FB03AA-E5BF-744B-BF6C-8F9B3AC3E52B}" type="sibTrans" cxnId="{E459B56F-2BB5-D243-9E0D-E51329024477}">
      <dgm:prSet/>
      <dgm:spPr/>
      <dgm:t>
        <a:bodyPr/>
        <a:lstStyle/>
        <a:p>
          <a:endParaRPr lang="en-GB"/>
        </a:p>
      </dgm:t>
    </dgm:pt>
    <dgm:pt modelId="{E0218497-0DBD-A540-9135-26BD979C2020}" type="pres">
      <dgm:prSet presAssocID="{F969CEC5-4709-A748-8C2D-A0364686F181}" presName="linear" presStyleCnt="0">
        <dgm:presLayoutVars>
          <dgm:animLvl val="lvl"/>
          <dgm:resizeHandles val="exact"/>
        </dgm:presLayoutVars>
      </dgm:prSet>
      <dgm:spPr/>
    </dgm:pt>
    <dgm:pt modelId="{DC923358-3119-2743-9A13-3773F0777463}" type="pres">
      <dgm:prSet presAssocID="{BA7097B9-C1F1-B949-9DCD-43399FF98FDB}" presName="parentText" presStyleLbl="node1" presStyleIdx="0" presStyleCnt="5">
        <dgm:presLayoutVars>
          <dgm:chMax val="0"/>
          <dgm:bulletEnabled val="1"/>
        </dgm:presLayoutVars>
      </dgm:prSet>
      <dgm:spPr/>
    </dgm:pt>
    <dgm:pt modelId="{08B854EA-4A69-524D-8C0C-C3CB7A6ACE54}" type="pres">
      <dgm:prSet presAssocID="{32289F46-F10E-874F-A956-85F79421D45B}" presName="spacer" presStyleCnt="0"/>
      <dgm:spPr/>
    </dgm:pt>
    <dgm:pt modelId="{FD1BD8F6-38F6-D04F-950B-FD5EC0DAF5C8}" type="pres">
      <dgm:prSet presAssocID="{50C9E112-A1CC-FB4A-A060-650D6C2B72F5}" presName="parentText" presStyleLbl="node1" presStyleIdx="1" presStyleCnt="5">
        <dgm:presLayoutVars>
          <dgm:chMax val="0"/>
          <dgm:bulletEnabled val="1"/>
        </dgm:presLayoutVars>
      </dgm:prSet>
      <dgm:spPr/>
    </dgm:pt>
    <dgm:pt modelId="{D83852B6-13CB-9E43-9A38-2B2CF9677FA2}" type="pres">
      <dgm:prSet presAssocID="{EF10B846-9FC7-6C45-9144-DB7E9C633EAE}" presName="spacer" presStyleCnt="0"/>
      <dgm:spPr/>
    </dgm:pt>
    <dgm:pt modelId="{3EB124B2-3248-B44A-8C48-BCED3F3CA595}" type="pres">
      <dgm:prSet presAssocID="{EC518458-F153-5C49-9642-CD9850D1A2F9}" presName="parentText" presStyleLbl="node1" presStyleIdx="2" presStyleCnt="5">
        <dgm:presLayoutVars>
          <dgm:chMax val="0"/>
          <dgm:bulletEnabled val="1"/>
        </dgm:presLayoutVars>
      </dgm:prSet>
      <dgm:spPr/>
    </dgm:pt>
    <dgm:pt modelId="{8B5CA735-9379-2B4B-8D43-A7B5FA2DA89F}" type="pres">
      <dgm:prSet presAssocID="{7BFA0C28-F25C-3D49-A509-6D8BA5C6DA3C}" presName="spacer" presStyleCnt="0"/>
      <dgm:spPr/>
    </dgm:pt>
    <dgm:pt modelId="{EAA81BF5-54F2-804C-8EA0-821822635655}" type="pres">
      <dgm:prSet presAssocID="{D46BF026-56DC-0449-831C-B8088EF2096B}" presName="parentText" presStyleLbl="node1" presStyleIdx="3" presStyleCnt="5">
        <dgm:presLayoutVars>
          <dgm:chMax val="0"/>
          <dgm:bulletEnabled val="1"/>
        </dgm:presLayoutVars>
      </dgm:prSet>
      <dgm:spPr/>
    </dgm:pt>
    <dgm:pt modelId="{9D953E3F-B6AF-6744-89F8-EDD2542798ED}" type="pres">
      <dgm:prSet presAssocID="{35FA0818-1A3A-404C-9961-E534FF6F9364}" presName="spacer" presStyleCnt="0"/>
      <dgm:spPr/>
    </dgm:pt>
    <dgm:pt modelId="{61CAE3B7-0738-F04B-B005-6E73D8CAF24D}" type="pres">
      <dgm:prSet presAssocID="{B6B4CA89-3B5D-3F40-9768-51704E8AB709}" presName="parentText" presStyleLbl="node1" presStyleIdx="4" presStyleCnt="5">
        <dgm:presLayoutVars>
          <dgm:chMax val="0"/>
          <dgm:bulletEnabled val="1"/>
        </dgm:presLayoutVars>
      </dgm:prSet>
      <dgm:spPr/>
    </dgm:pt>
  </dgm:ptLst>
  <dgm:cxnLst>
    <dgm:cxn modelId="{93FCF610-73E0-4B4B-B631-7493EDC9FB9A}" srcId="{F969CEC5-4709-A748-8C2D-A0364686F181}" destId="{BA7097B9-C1F1-B949-9DCD-43399FF98FDB}" srcOrd="0" destOrd="0" parTransId="{073D78B3-233F-7746-BD0A-9396696E2D7B}" sibTransId="{32289F46-F10E-874F-A956-85F79421D45B}"/>
    <dgm:cxn modelId="{4A46083F-66AA-B447-8E4A-36D47B3E1502}" srcId="{F969CEC5-4709-A748-8C2D-A0364686F181}" destId="{EC518458-F153-5C49-9642-CD9850D1A2F9}" srcOrd="2" destOrd="0" parTransId="{E63AD176-43E5-E341-A9DE-4584A4902AD8}" sibTransId="{7BFA0C28-F25C-3D49-A509-6D8BA5C6DA3C}"/>
    <dgm:cxn modelId="{E0C1DC5B-3077-4EBA-9E51-47A093F13C9D}" type="presOf" srcId="{EC518458-F153-5C49-9642-CD9850D1A2F9}" destId="{3EB124B2-3248-B44A-8C48-BCED3F3CA595}" srcOrd="0" destOrd="0" presId="urn:microsoft.com/office/officeart/2005/8/layout/vList2"/>
    <dgm:cxn modelId="{13C78F67-2179-784F-ABD8-1CF48C62DB40}" srcId="{F969CEC5-4709-A748-8C2D-A0364686F181}" destId="{50C9E112-A1CC-FB4A-A060-650D6C2B72F5}" srcOrd="1" destOrd="0" parTransId="{8BAE223E-4A78-DF4A-9F21-730B831CB98F}" sibTransId="{EF10B846-9FC7-6C45-9144-DB7E9C633EAE}"/>
    <dgm:cxn modelId="{4126676C-DBAD-4FB7-9C75-6A77471E1FB2}" type="presOf" srcId="{BA7097B9-C1F1-B949-9DCD-43399FF98FDB}" destId="{DC923358-3119-2743-9A13-3773F0777463}" srcOrd="0" destOrd="0" presId="urn:microsoft.com/office/officeart/2005/8/layout/vList2"/>
    <dgm:cxn modelId="{E459B56F-2BB5-D243-9E0D-E51329024477}" srcId="{F969CEC5-4709-A748-8C2D-A0364686F181}" destId="{B6B4CA89-3B5D-3F40-9768-51704E8AB709}" srcOrd="4" destOrd="0" parTransId="{7E286AD4-B8A6-6F43-982A-F394F6102064}" sibTransId="{42FB03AA-E5BF-744B-BF6C-8F9B3AC3E52B}"/>
    <dgm:cxn modelId="{8597DC88-014A-4690-A3BD-A4F9243AA6D1}" type="presOf" srcId="{B6B4CA89-3B5D-3F40-9768-51704E8AB709}" destId="{61CAE3B7-0738-F04B-B005-6E73D8CAF24D}" srcOrd="0" destOrd="0" presId="urn:microsoft.com/office/officeart/2005/8/layout/vList2"/>
    <dgm:cxn modelId="{92A19396-5C33-4DC0-80D5-6625E9F02A5F}" type="presOf" srcId="{D46BF026-56DC-0449-831C-B8088EF2096B}" destId="{EAA81BF5-54F2-804C-8EA0-821822635655}" srcOrd="0" destOrd="0" presId="urn:microsoft.com/office/officeart/2005/8/layout/vList2"/>
    <dgm:cxn modelId="{30051AB7-4568-084F-B8EE-21194918DF79}" srcId="{F969CEC5-4709-A748-8C2D-A0364686F181}" destId="{D46BF026-56DC-0449-831C-B8088EF2096B}" srcOrd="3" destOrd="0" parTransId="{13993153-14A0-CA4F-AFFB-6FEBF5C4BEE9}" sibTransId="{35FA0818-1A3A-404C-9961-E534FF6F9364}"/>
    <dgm:cxn modelId="{C89B76DE-C010-4E98-A22F-5F3CE3E1DFA3}" type="presOf" srcId="{50C9E112-A1CC-FB4A-A060-650D6C2B72F5}" destId="{FD1BD8F6-38F6-D04F-950B-FD5EC0DAF5C8}" srcOrd="0" destOrd="0" presId="urn:microsoft.com/office/officeart/2005/8/layout/vList2"/>
    <dgm:cxn modelId="{E113BAE9-B4B9-45D1-9461-81CE8D39E736}" type="presOf" srcId="{F969CEC5-4709-A748-8C2D-A0364686F181}" destId="{E0218497-0DBD-A540-9135-26BD979C2020}" srcOrd="0" destOrd="0" presId="urn:microsoft.com/office/officeart/2005/8/layout/vList2"/>
    <dgm:cxn modelId="{6FEB0087-36AD-4CC5-A0B9-19847BCA9FB3}" type="presParOf" srcId="{E0218497-0DBD-A540-9135-26BD979C2020}" destId="{DC923358-3119-2743-9A13-3773F0777463}" srcOrd="0" destOrd="0" presId="urn:microsoft.com/office/officeart/2005/8/layout/vList2"/>
    <dgm:cxn modelId="{43C29AB2-E311-494E-9DC5-FD4E97A204BC}" type="presParOf" srcId="{E0218497-0DBD-A540-9135-26BD979C2020}" destId="{08B854EA-4A69-524D-8C0C-C3CB7A6ACE54}" srcOrd="1" destOrd="0" presId="urn:microsoft.com/office/officeart/2005/8/layout/vList2"/>
    <dgm:cxn modelId="{A28AA34A-554B-4730-ADC2-0B18C3B4C864}" type="presParOf" srcId="{E0218497-0DBD-A540-9135-26BD979C2020}" destId="{FD1BD8F6-38F6-D04F-950B-FD5EC0DAF5C8}" srcOrd="2" destOrd="0" presId="urn:microsoft.com/office/officeart/2005/8/layout/vList2"/>
    <dgm:cxn modelId="{274B3FE6-2904-4323-A287-64B4E272994C}" type="presParOf" srcId="{E0218497-0DBD-A540-9135-26BD979C2020}" destId="{D83852B6-13CB-9E43-9A38-2B2CF9677FA2}" srcOrd="3" destOrd="0" presId="urn:microsoft.com/office/officeart/2005/8/layout/vList2"/>
    <dgm:cxn modelId="{5A6099C8-5508-4716-9339-E9B363D5D9AB}" type="presParOf" srcId="{E0218497-0DBD-A540-9135-26BD979C2020}" destId="{3EB124B2-3248-B44A-8C48-BCED3F3CA595}" srcOrd="4" destOrd="0" presId="urn:microsoft.com/office/officeart/2005/8/layout/vList2"/>
    <dgm:cxn modelId="{7540A94F-EA61-4ABF-9302-0305A867D47D}" type="presParOf" srcId="{E0218497-0DBD-A540-9135-26BD979C2020}" destId="{8B5CA735-9379-2B4B-8D43-A7B5FA2DA89F}" srcOrd="5" destOrd="0" presId="urn:microsoft.com/office/officeart/2005/8/layout/vList2"/>
    <dgm:cxn modelId="{27BB54C1-E09F-415E-9DD4-1FAE50C9976B}" type="presParOf" srcId="{E0218497-0DBD-A540-9135-26BD979C2020}" destId="{EAA81BF5-54F2-804C-8EA0-821822635655}" srcOrd="6" destOrd="0" presId="urn:microsoft.com/office/officeart/2005/8/layout/vList2"/>
    <dgm:cxn modelId="{C6F0D7EC-3456-4347-A76F-2C9B6A878211}" type="presParOf" srcId="{E0218497-0DBD-A540-9135-26BD979C2020}" destId="{9D953E3F-B6AF-6744-89F8-EDD2542798ED}" srcOrd="7" destOrd="0" presId="urn:microsoft.com/office/officeart/2005/8/layout/vList2"/>
    <dgm:cxn modelId="{4A54328D-076E-492D-A9EE-AFC81A3E54F8}" type="presParOf" srcId="{E0218497-0DBD-A540-9135-26BD979C2020}" destId="{61CAE3B7-0738-F04B-B005-6E73D8CAF24D}" srcOrd="8"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30F7643-5841-9340-A005-B4AB58331829}" type="doc">
      <dgm:prSet loTypeId="urn:microsoft.com/office/officeart/2005/8/layout/hierarchy4" loCatId="process" qsTypeId="urn:microsoft.com/office/officeart/2005/8/quickstyle/simple1" qsCatId="simple" csTypeId="urn:microsoft.com/office/officeart/2005/8/colors/accent1_2" csCatId="accent1" phldr="1"/>
      <dgm:spPr/>
      <dgm:t>
        <a:bodyPr/>
        <a:lstStyle/>
        <a:p>
          <a:endParaRPr lang="en-GB"/>
        </a:p>
      </dgm:t>
    </dgm:pt>
    <dgm:pt modelId="{3DF183E8-A66E-384C-9561-4D40F5EE26A1}">
      <dgm:prSet custT="1"/>
      <dgm:spPr/>
      <dgm:t>
        <a:bodyPr/>
        <a:lstStyle/>
        <a:p>
          <a:r>
            <a:rPr lang="en-GB" sz="3600" b="1" dirty="0"/>
            <a:t>Campaign: Identify - Communicate - Act (Response)</a:t>
          </a:r>
        </a:p>
      </dgm:t>
    </dgm:pt>
    <dgm:pt modelId="{CF9C9509-7A68-E24A-985E-40029A26074A}" type="parTrans" cxnId="{BFE9CD9F-5D16-D347-9840-53A451A4C394}">
      <dgm:prSet/>
      <dgm:spPr/>
      <dgm:t>
        <a:bodyPr/>
        <a:lstStyle/>
        <a:p>
          <a:endParaRPr lang="en-GB"/>
        </a:p>
      </dgm:t>
    </dgm:pt>
    <dgm:pt modelId="{EBF6291B-6121-F342-B719-21CC4A0E65A1}" type="sibTrans" cxnId="{BFE9CD9F-5D16-D347-9840-53A451A4C394}">
      <dgm:prSet/>
      <dgm:spPr/>
      <dgm:t>
        <a:bodyPr/>
        <a:lstStyle/>
        <a:p>
          <a:endParaRPr lang="en-GB"/>
        </a:p>
      </dgm:t>
    </dgm:pt>
    <dgm:pt modelId="{B8977672-20AF-5849-B4E7-FA35F19508DF}">
      <dgm:prSet/>
      <dgm:spPr/>
      <dgm:t>
        <a:bodyPr/>
        <a:lstStyle/>
        <a:p>
          <a:r>
            <a:rPr lang="en-GB" b="1" dirty="0"/>
            <a:t>IDENTIFY</a:t>
          </a:r>
          <a:r>
            <a:rPr lang="en-GB" dirty="0"/>
            <a:t> –</a:t>
          </a:r>
        </a:p>
        <a:p>
          <a:r>
            <a:rPr lang="en-GB" b="1" dirty="0"/>
            <a:t>Team of the shift</a:t>
          </a:r>
          <a:r>
            <a:rPr lang="en-GB" dirty="0"/>
            <a:t>: Use checklist for setting up team of the shift – with visuals and prompts.</a:t>
          </a:r>
        </a:p>
        <a:p>
          <a:r>
            <a:rPr lang="en-GB" b="1" dirty="0"/>
            <a:t>Knowledge and skills</a:t>
          </a:r>
          <a:r>
            <a:rPr lang="en-GB" dirty="0"/>
            <a:t>: Develop educational material re knowledge, tools, escalation process: increasing conscious awareness</a:t>
          </a:r>
        </a:p>
      </dgm:t>
    </dgm:pt>
    <dgm:pt modelId="{AC946F01-101D-4049-BE29-0683CCB163E3}" type="parTrans" cxnId="{E9A43086-9BB5-A944-B8B9-6690F7A455DE}">
      <dgm:prSet/>
      <dgm:spPr/>
      <dgm:t>
        <a:bodyPr/>
        <a:lstStyle/>
        <a:p>
          <a:endParaRPr lang="en-GB"/>
        </a:p>
      </dgm:t>
    </dgm:pt>
    <dgm:pt modelId="{BAB0BB9B-3E69-5946-BC21-79A796213074}" type="sibTrans" cxnId="{E9A43086-9BB5-A944-B8B9-6690F7A455DE}">
      <dgm:prSet/>
      <dgm:spPr/>
      <dgm:t>
        <a:bodyPr/>
        <a:lstStyle/>
        <a:p>
          <a:endParaRPr lang="en-GB"/>
        </a:p>
      </dgm:t>
    </dgm:pt>
    <dgm:pt modelId="{C5D8025D-575A-B042-ABC4-917B9CAE4F98}">
      <dgm:prSet/>
      <dgm:spPr/>
      <dgm:t>
        <a:bodyPr/>
        <a:lstStyle/>
        <a:p>
          <a:r>
            <a:rPr lang="en-GB" b="1" dirty="0"/>
            <a:t>ACT (AND RESPOND) </a:t>
          </a:r>
          <a:r>
            <a:rPr lang="en-GB" dirty="0"/>
            <a:t>- Teach or Treat</a:t>
          </a:r>
        </a:p>
        <a:p>
          <a:r>
            <a:rPr lang="en-GB" b="0" dirty="0"/>
            <a:t>Respond kindly, quickly and appropriately using </a:t>
          </a:r>
        </a:p>
        <a:p>
          <a:r>
            <a:rPr lang="en-GB" b="1" dirty="0"/>
            <a:t>TEACH “Tell me what you think and why, I’ll do the same so we can discuss” </a:t>
          </a:r>
        </a:p>
        <a:p>
          <a:r>
            <a:rPr lang="en-GB" b="1" dirty="0"/>
            <a:t>or </a:t>
          </a:r>
        </a:p>
        <a:p>
          <a:r>
            <a:rPr lang="en-GB" b="1" dirty="0"/>
            <a:t>TREAT “Lets take action to the clinical escalation” </a:t>
          </a:r>
          <a:endParaRPr lang="en-GB" dirty="0"/>
        </a:p>
      </dgm:t>
    </dgm:pt>
    <dgm:pt modelId="{276F697F-2982-8D40-ACF4-B3CB89422DD9}" type="parTrans" cxnId="{190E9146-3677-F64D-8CC7-A76215840F0B}">
      <dgm:prSet/>
      <dgm:spPr/>
      <dgm:t>
        <a:bodyPr/>
        <a:lstStyle/>
        <a:p>
          <a:endParaRPr lang="en-US"/>
        </a:p>
      </dgm:t>
    </dgm:pt>
    <dgm:pt modelId="{A6CEC026-1B6E-1A40-A27D-0C0D225E47D0}" type="sibTrans" cxnId="{190E9146-3677-F64D-8CC7-A76215840F0B}">
      <dgm:prSet/>
      <dgm:spPr/>
      <dgm:t>
        <a:bodyPr/>
        <a:lstStyle/>
        <a:p>
          <a:endParaRPr lang="en-US"/>
        </a:p>
      </dgm:t>
    </dgm:pt>
    <dgm:pt modelId="{02B2CAB9-918F-1A40-98A7-2B14F07153CD}">
      <dgm:prSet/>
      <dgm:spPr/>
      <dgm:t>
        <a:bodyPr/>
        <a:lstStyle/>
        <a:p>
          <a:r>
            <a:rPr lang="en-GB" b="1" dirty="0"/>
            <a:t>COMMUNICATE</a:t>
          </a:r>
          <a:r>
            <a:rPr lang="en-GB" dirty="0"/>
            <a:t> -</a:t>
          </a:r>
          <a:r>
            <a:rPr lang="en-GB" b="0" dirty="0"/>
            <a:t>Use concise, safety critical language to communicate concerns and SBAR. </a:t>
          </a:r>
        </a:p>
        <a:p>
          <a:r>
            <a:rPr lang="en-GB" b="0" dirty="0"/>
            <a:t>Begin conversation with: </a:t>
          </a:r>
        </a:p>
        <a:p>
          <a:r>
            <a:rPr lang="en-GB" b="1" dirty="0"/>
            <a:t>“I need advice”</a:t>
          </a:r>
        </a:p>
        <a:p>
          <a:r>
            <a:rPr lang="en-GB" b="1" dirty="0"/>
            <a:t>“ I need to inform”</a:t>
          </a:r>
        </a:p>
        <a:p>
          <a:r>
            <a:rPr lang="en-GB" b="1" dirty="0"/>
            <a:t>“I need a response” </a:t>
          </a:r>
          <a:endParaRPr lang="en-GB" dirty="0"/>
        </a:p>
      </dgm:t>
    </dgm:pt>
    <dgm:pt modelId="{83D6A143-C86F-9545-A11D-F48C4A922352}" type="parTrans" cxnId="{17A8FCC4-CCE8-F548-B4AE-C58C45B3880C}">
      <dgm:prSet/>
      <dgm:spPr/>
      <dgm:t>
        <a:bodyPr/>
        <a:lstStyle/>
        <a:p>
          <a:endParaRPr lang="en-US"/>
        </a:p>
      </dgm:t>
    </dgm:pt>
    <dgm:pt modelId="{A114C484-B591-C641-802F-D53848F16896}" type="sibTrans" cxnId="{17A8FCC4-CCE8-F548-B4AE-C58C45B3880C}">
      <dgm:prSet/>
      <dgm:spPr/>
      <dgm:t>
        <a:bodyPr/>
        <a:lstStyle/>
        <a:p>
          <a:endParaRPr lang="en-US"/>
        </a:p>
      </dgm:t>
    </dgm:pt>
    <dgm:pt modelId="{759544FA-2D7C-0C4A-92B1-86181F820C70}" type="pres">
      <dgm:prSet presAssocID="{630F7643-5841-9340-A005-B4AB58331829}" presName="Name0" presStyleCnt="0">
        <dgm:presLayoutVars>
          <dgm:chPref val="1"/>
          <dgm:dir/>
          <dgm:animOne val="branch"/>
          <dgm:animLvl val="lvl"/>
          <dgm:resizeHandles/>
        </dgm:presLayoutVars>
      </dgm:prSet>
      <dgm:spPr/>
    </dgm:pt>
    <dgm:pt modelId="{8B17A4F2-ED8F-9249-88E3-F4EC21EF996B}" type="pres">
      <dgm:prSet presAssocID="{3DF183E8-A66E-384C-9561-4D40F5EE26A1}" presName="vertOne" presStyleCnt="0"/>
      <dgm:spPr/>
    </dgm:pt>
    <dgm:pt modelId="{413012A6-79F6-B84C-9B13-2E6AF9112CA5}" type="pres">
      <dgm:prSet presAssocID="{3DF183E8-A66E-384C-9561-4D40F5EE26A1}" presName="txOne" presStyleLbl="node0" presStyleIdx="0" presStyleCnt="1" custScaleY="71112">
        <dgm:presLayoutVars>
          <dgm:chPref val="3"/>
        </dgm:presLayoutVars>
      </dgm:prSet>
      <dgm:spPr/>
    </dgm:pt>
    <dgm:pt modelId="{DF92C244-06A3-FC40-A5B5-4477793DA52B}" type="pres">
      <dgm:prSet presAssocID="{3DF183E8-A66E-384C-9561-4D40F5EE26A1}" presName="parTransOne" presStyleCnt="0"/>
      <dgm:spPr/>
    </dgm:pt>
    <dgm:pt modelId="{636A8473-0D31-D140-A406-98AA00B50347}" type="pres">
      <dgm:prSet presAssocID="{3DF183E8-A66E-384C-9561-4D40F5EE26A1}" presName="horzOne" presStyleCnt="0"/>
      <dgm:spPr/>
    </dgm:pt>
    <dgm:pt modelId="{97D2AE73-613E-5344-9A51-E5B404CC44A8}" type="pres">
      <dgm:prSet presAssocID="{B8977672-20AF-5849-B4E7-FA35F19508DF}" presName="vertTwo" presStyleCnt="0"/>
      <dgm:spPr/>
    </dgm:pt>
    <dgm:pt modelId="{9F40D720-DAFA-2C42-BCBC-D4C28A3C77C5}" type="pres">
      <dgm:prSet presAssocID="{B8977672-20AF-5849-B4E7-FA35F19508DF}" presName="txTwo" presStyleLbl="node2" presStyleIdx="0" presStyleCnt="3" custLinFactNeighborX="-321" custLinFactNeighborY="452">
        <dgm:presLayoutVars>
          <dgm:chPref val="3"/>
        </dgm:presLayoutVars>
      </dgm:prSet>
      <dgm:spPr/>
    </dgm:pt>
    <dgm:pt modelId="{28673A2F-0358-E344-AA77-6820CFCABCDC}" type="pres">
      <dgm:prSet presAssocID="{B8977672-20AF-5849-B4E7-FA35F19508DF}" presName="horzTwo" presStyleCnt="0"/>
      <dgm:spPr/>
    </dgm:pt>
    <dgm:pt modelId="{418B2DA8-F56F-3543-9CE0-79A8A127258E}" type="pres">
      <dgm:prSet presAssocID="{BAB0BB9B-3E69-5946-BC21-79A796213074}" presName="sibSpaceTwo" presStyleCnt="0"/>
      <dgm:spPr/>
    </dgm:pt>
    <dgm:pt modelId="{65CB31FA-C350-C74A-8BC4-6884F5DA9844}" type="pres">
      <dgm:prSet presAssocID="{02B2CAB9-918F-1A40-98A7-2B14F07153CD}" presName="vertTwo" presStyleCnt="0"/>
      <dgm:spPr/>
    </dgm:pt>
    <dgm:pt modelId="{CD9229F2-EE01-B24C-A084-D20F22D55557}" type="pres">
      <dgm:prSet presAssocID="{02B2CAB9-918F-1A40-98A7-2B14F07153CD}" presName="txTwo" presStyleLbl="node2" presStyleIdx="1" presStyleCnt="3">
        <dgm:presLayoutVars>
          <dgm:chPref val="3"/>
        </dgm:presLayoutVars>
      </dgm:prSet>
      <dgm:spPr/>
    </dgm:pt>
    <dgm:pt modelId="{C1EB0850-CA6E-D84B-908E-D207641EC42E}" type="pres">
      <dgm:prSet presAssocID="{02B2CAB9-918F-1A40-98A7-2B14F07153CD}" presName="horzTwo" presStyleCnt="0"/>
      <dgm:spPr/>
    </dgm:pt>
    <dgm:pt modelId="{109AFB2C-972D-E542-B06D-7918E5848934}" type="pres">
      <dgm:prSet presAssocID="{A114C484-B591-C641-802F-D53848F16896}" presName="sibSpaceTwo" presStyleCnt="0"/>
      <dgm:spPr/>
    </dgm:pt>
    <dgm:pt modelId="{7490DF79-9351-8D42-B39A-0EEF114A265B}" type="pres">
      <dgm:prSet presAssocID="{C5D8025D-575A-B042-ABC4-917B9CAE4F98}" presName="vertTwo" presStyleCnt="0"/>
      <dgm:spPr/>
    </dgm:pt>
    <dgm:pt modelId="{D881DB94-8EF9-3B4D-9811-BC66C5B15B68}" type="pres">
      <dgm:prSet presAssocID="{C5D8025D-575A-B042-ABC4-917B9CAE4F98}" presName="txTwo" presStyleLbl="node2" presStyleIdx="2" presStyleCnt="3">
        <dgm:presLayoutVars>
          <dgm:chPref val="3"/>
        </dgm:presLayoutVars>
      </dgm:prSet>
      <dgm:spPr/>
    </dgm:pt>
    <dgm:pt modelId="{AB3479B0-1E3E-B646-BFD6-84EAC850F91A}" type="pres">
      <dgm:prSet presAssocID="{C5D8025D-575A-B042-ABC4-917B9CAE4F98}" presName="horzTwo" presStyleCnt="0"/>
      <dgm:spPr/>
    </dgm:pt>
  </dgm:ptLst>
  <dgm:cxnLst>
    <dgm:cxn modelId="{C7674C0F-CE12-46D4-A6BB-DBBCCD4BFBFB}" type="presOf" srcId="{630F7643-5841-9340-A005-B4AB58331829}" destId="{759544FA-2D7C-0C4A-92B1-86181F820C70}" srcOrd="0" destOrd="0" presId="urn:microsoft.com/office/officeart/2005/8/layout/hierarchy4"/>
    <dgm:cxn modelId="{32D0C72A-5215-4F92-81E8-3ECA676D74C3}" type="presOf" srcId="{C5D8025D-575A-B042-ABC4-917B9CAE4F98}" destId="{D881DB94-8EF9-3B4D-9811-BC66C5B15B68}" srcOrd="0" destOrd="0" presId="urn:microsoft.com/office/officeart/2005/8/layout/hierarchy4"/>
    <dgm:cxn modelId="{190E9146-3677-F64D-8CC7-A76215840F0B}" srcId="{3DF183E8-A66E-384C-9561-4D40F5EE26A1}" destId="{C5D8025D-575A-B042-ABC4-917B9CAE4F98}" srcOrd="2" destOrd="0" parTransId="{276F697F-2982-8D40-ACF4-B3CB89422DD9}" sibTransId="{A6CEC026-1B6E-1A40-A27D-0C0D225E47D0}"/>
    <dgm:cxn modelId="{A7F5E34B-4A31-4E16-BDA1-F4FF62AE791F}" type="presOf" srcId="{3DF183E8-A66E-384C-9561-4D40F5EE26A1}" destId="{413012A6-79F6-B84C-9B13-2E6AF9112CA5}" srcOrd="0" destOrd="0" presId="urn:microsoft.com/office/officeart/2005/8/layout/hierarchy4"/>
    <dgm:cxn modelId="{40C26A67-D9D2-477F-A275-B3C088FC442B}" type="presOf" srcId="{02B2CAB9-918F-1A40-98A7-2B14F07153CD}" destId="{CD9229F2-EE01-B24C-A084-D20F22D55557}" srcOrd="0" destOrd="0" presId="urn:microsoft.com/office/officeart/2005/8/layout/hierarchy4"/>
    <dgm:cxn modelId="{799E6768-62E0-46F7-9782-9D56D62EBB8B}" type="presOf" srcId="{B8977672-20AF-5849-B4E7-FA35F19508DF}" destId="{9F40D720-DAFA-2C42-BCBC-D4C28A3C77C5}" srcOrd="0" destOrd="0" presId="urn:microsoft.com/office/officeart/2005/8/layout/hierarchy4"/>
    <dgm:cxn modelId="{E9A43086-9BB5-A944-B8B9-6690F7A455DE}" srcId="{3DF183E8-A66E-384C-9561-4D40F5EE26A1}" destId="{B8977672-20AF-5849-B4E7-FA35F19508DF}" srcOrd="0" destOrd="0" parTransId="{AC946F01-101D-4049-BE29-0683CCB163E3}" sibTransId="{BAB0BB9B-3E69-5946-BC21-79A796213074}"/>
    <dgm:cxn modelId="{BFE9CD9F-5D16-D347-9840-53A451A4C394}" srcId="{630F7643-5841-9340-A005-B4AB58331829}" destId="{3DF183E8-A66E-384C-9561-4D40F5EE26A1}" srcOrd="0" destOrd="0" parTransId="{CF9C9509-7A68-E24A-985E-40029A26074A}" sibTransId="{EBF6291B-6121-F342-B719-21CC4A0E65A1}"/>
    <dgm:cxn modelId="{17A8FCC4-CCE8-F548-B4AE-C58C45B3880C}" srcId="{3DF183E8-A66E-384C-9561-4D40F5EE26A1}" destId="{02B2CAB9-918F-1A40-98A7-2B14F07153CD}" srcOrd="1" destOrd="0" parTransId="{83D6A143-C86F-9545-A11D-F48C4A922352}" sibTransId="{A114C484-B591-C641-802F-D53848F16896}"/>
    <dgm:cxn modelId="{878E1C78-497B-4804-A8BC-80A1F7DBD242}" type="presParOf" srcId="{759544FA-2D7C-0C4A-92B1-86181F820C70}" destId="{8B17A4F2-ED8F-9249-88E3-F4EC21EF996B}" srcOrd="0" destOrd="0" presId="urn:microsoft.com/office/officeart/2005/8/layout/hierarchy4"/>
    <dgm:cxn modelId="{D5C3B87C-9F07-4E68-BBC8-4E6CB1AFB709}" type="presParOf" srcId="{8B17A4F2-ED8F-9249-88E3-F4EC21EF996B}" destId="{413012A6-79F6-B84C-9B13-2E6AF9112CA5}" srcOrd="0" destOrd="0" presId="urn:microsoft.com/office/officeart/2005/8/layout/hierarchy4"/>
    <dgm:cxn modelId="{F40964D9-2AE6-491D-A689-B0AD8001131B}" type="presParOf" srcId="{8B17A4F2-ED8F-9249-88E3-F4EC21EF996B}" destId="{DF92C244-06A3-FC40-A5B5-4477793DA52B}" srcOrd="1" destOrd="0" presId="urn:microsoft.com/office/officeart/2005/8/layout/hierarchy4"/>
    <dgm:cxn modelId="{204D3ABF-80A1-4647-B17C-CE9720EC0A45}" type="presParOf" srcId="{8B17A4F2-ED8F-9249-88E3-F4EC21EF996B}" destId="{636A8473-0D31-D140-A406-98AA00B50347}" srcOrd="2" destOrd="0" presId="urn:microsoft.com/office/officeart/2005/8/layout/hierarchy4"/>
    <dgm:cxn modelId="{CC86E17C-4A9E-480A-9405-E12003F83E53}" type="presParOf" srcId="{636A8473-0D31-D140-A406-98AA00B50347}" destId="{97D2AE73-613E-5344-9A51-E5B404CC44A8}" srcOrd="0" destOrd="0" presId="urn:microsoft.com/office/officeart/2005/8/layout/hierarchy4"/>
    <dgm:cxn modelId="{A7B6464C-2F77-4884-A637-B648A34BD9CA}" type="presParOf" srcId="{97D2AE73-613E-5344-9A51-E5B404CC44A8}" destId="{9F40D720-DAFA-2C42-BCBC-D4C28A3C77C5}" srcOrd="0" destOrd="0" presId="urn:microsoft.com/office/officeart/2005/8/layout/hierarchy4"/>
    <dgm:cxn modelId="{E1D4DCCC-9840-4CB5-9FC0-13CFBD8292B8}" type="presParOf" srcId="{97D2AE73-613E-5344-9A51-E5B404CC44A8}" destId="{28673A2F-0358-E344-AA77-6820CFCABCDC}" srcOrd="1" destOrd="0" presId="urn:microsoft.com/office/officeart/2005/8/layout/hierarchy4"/>
    <dgm:cxn modelId="{086CE3D7-AF25-4CBF-AC2C-91A82AA2A540}" type="presParOf" srcId="{636A8473-0D31-D140-A406-98AA00B50347}" destId="{418B2DA8-F56F-3543-9CE0-79A8A127258E}" srcOrd="1" destOrd="0" presId="urn:microsoft.com/office/officeart/2005/8/layout/hierarchy4"/>
    <dgm:cxn modelId="{E8D84DC7-6D34-4E6E-863F-7503B133A374}" type="presParOf" srcId="{636A8473-0D31-D140-A406-98AA00B50347}" destId="{65CB31FA-C350-C74A-8BC4-6884F5DA9844}" srcOrd="2" destOrd="0" presId="urn:microsoft.com/office/officeart/2005/8/layout/hierarchy4"/>
    <dgm:cxn modelId="{D89DB3F7-96F2-4231-A487-61449DCFCB07}" type="presParOf" srcId="{65CB31FA-C350-C74A-8BC4-6884F5DA9844}" destId="{CD9229F2-EE01-B24C-A084-D20F22D55557}" srcOrd="0" destOrd="0" presId="urn:microsoft.com/office/officeart/2005/8/layout/hierarchy4"/>
    <dgm:cxn modelId="{119DE6F6-1807-4D57-BA16-92EDA4D2F57F}" type="presParOf" srcId="{65CB31FA-C350-C74A-8BC4-6884F5DA9844}" destId="{C1EB0850-CA6E-D84B-908E-D207641EC42E}" srcOrd="1" destOrd="0" presId="urn:microsoft.com/office/officeart/2005/8/layout/hierarchy4"/>
    <dgm:cxn modelId="{8CB9DEF5-4396-49F7-81CB-0CB5F49A162D}" type="presParOf" srcId="{636A8473-0D31-D140-A406-98AA00B50347}" destId="{109AFB2C-972D-E542-B06D-7918E5848934}" srcOrd="3" destOrd="0" presId="urn:microsoft.com/office/officeart/2005/8/layout/hierarchy4"/>
    <dgm:cxn modelId="{FCE63027-2B49-40DE-9C70-66F220F545A9}" type="presParOf" srcId="{636A8473-0D31-D140-A406-98AA00B50347}" destId="{7490DF79-9351-8D42-B39A-0EEF114A265B}" srcOrd="4" destOrd="0" presId="urn:microsoft.com/office/officeart/2005/8/layout/hierarchy4"/>
    <dgm:cxn modelId="{D163826A-7D63-47F1-92C3-919F8F3C3B99}" type="presParOf" srcId="{7490DF79-9351-8D42-B39A-0EEF114A265B}" destId="{D881DB94-8EF9-3B4D-9811-BC66C5B15B68}" srcOrd="0" destOrd="0" presId="urn:microsoft.com/office/officeart/2005/8/layout/hierarchy4"/>
    <dgm:cxn modelId="{D51AD2E2-5533-4DF5-89BC-96DDAC262F63}" type="presParOf" srcId="{7490DF79-9351-8D42-B39A-0EEF114A265B}" destId="{AB3479B0-1E3E-B646-BFD6-84EAC850F91A}" srcOrd="1" destOrd="0" presId="urn:microsoft.com/office/officeart/2005/8/layout/hierarchy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10509449-3060-444F-A8C0-ACEE98064699}" type="doc">
      <dgm:prSet loTypeId="urn:microsoft.com/office/officeart/2008/layout/LinedList" loCatId="process" qsTypeId="urn:microsoft.com/office/officeart/2005/8/quickstyle/simple1" qsCatId="simple" csTypeId="urn:microsoft.com/office/officeart/2005/8/colors/accent1_2" csCatId="accent1" phldr="1"/>
      <dgm:spPr/>
      <dgm:t>
        <a:bodyPr/>
        <a:lstStyle/>
        <a:p>
          <a:endParaRPr lang="en-GB"/>
        </a:p>
      </dgm:t>
    </dgm:pt>
    <dgm:pt modelId="{A79555D7-864D-F049-A5AD-9FCFFDD13A13}">
      <dgm:prSet/>
      <dgm:spPr/>
      <dgm:t>
        <a:bodyPr/>
        <a:lstStyle/>
        <a:p>
          <a:r>
            <a:rPr lang="en-GB" dirty="0"/>
            <a:t>‘</a:t>
          </a:r>
          <a:r>
            <a:rPr lang="en-GB" b="1" dirty="0"/>
            <a:t>Team of the Shift</a:t>
          </a:r>
          <a:r>
            <a:rPr lang="en-GB" dirty="0"/>
            <a:t>’ will help build effective teamworking, civility and psychological safety – it will help build the behaviours that support safe working environments</a:t>
          </a:r>
        </a:p>
      </dgm:t>
    </dgm:pt>
    <dgm:pt modelId="{D3656E11-478B-D445-A550-C83891D5352D}" type="parTrans" cxnId="{85ED66FD-C839-094A-8196-CD9AF9F7B9A9}">
      <dgm:prSet/>
      <dgm:spPr/>
      <dgm:t>
        <a:bodyPr/>
        <a:lstStyle/>
        <a:p>
          <a:endParaRPr lang="en-GB"/>
        </a:p>
      </dgm:t>
    </dgm:pt>
    <dgm:pt modelId="{DC307BFA-B6F9-994E-ACFF-C33A50215CE4}" type="sibTrans" cxnId="{85ED66FD-C839-094A-8196-CD9AF9F7B9A9}">
      <dgm:prSet/>
      <dgm:spPr/>
      <dgm:t>
        <a:bodyPr/>
        <a:lstStyle/>
        <a:p>
          <a:endParaRPr lang="en-GB"/>
        </a:p>
      </dgm:t>
    </dgm:pt>
    <dgm:pt modelId="{6EB1729E-FBCF-C048-916D-5C1A57D244DA}">
      <dgm:prSet/>
      <dgm:spPr/>
      <dgm:t>
        <a:bodyPr/>
        <a:lstStyle/>
        <a:p>
          <a:r>
            <a:rPr lang="en-GB" dirty="0"/>
            <a:t>It will help identify who is who and the right people to escalate to</a:t>
          </a:r>
        </a:p>
      </dgm:t>
    </dgm:pt>
    <dgm:pt modelId="{832BFCD6-6765-C64F-A399-007725D0E79C}" type="parTrans" cxnId="{658B569A-0941-5A40-831B-5B7325D39F5E}">
      <dgm:prSet/>
      <dgm:spPr/>
      <dgm:t>
        <a:bodyPr/>
        <a:lstStyle/>
        <a:p>
          <a:endParaRPr lang="en-GB"/>
        </a:p>
      </dgm:t>
    </dgm:pt>
    <dgm:pt modelId="{07850F84-A9CA-FE4C-AA84-C301818BA305}" type="sibTrans" cxnId="{658B569A-0941-5A40-831B-5B7325D39F5E}">
      <dgm:prSet/>
      <dgm:spPr/>
      <dgm:t>
        <a:bodyPr/>
        <a:lstStyle/>
        <a:p>
          <a:endParaRPr lang="en-GB"/>
        </a:p>
      </dgm:t>
    </dgm:pt>
    <dgm:pt modelId="{06C7DE3A-AADC-1143-AE5A-18B1CDF3ACD5}">
      <dgm:prSet/>
      <dgm:spPr/>
      <dgm:t>
        <a:bodyPr/>
        <a:lstStyle/>
        <a:p>
          <a:r>
            <a:rPr lang="en-GB" dirty="0"/>
            <a:t>It will be used to check out from the previous shift and check in for the forthcoming shift, promoting kindness</a:t>
          </a:r>
        </a:p>
      </dgm:t>
    </dgm:pt>
    <dgm:pt modelId="{FAFE9951-9A04-EE4B-9EEF-58534D85405A}" type="parTrans" cxnId="{586AA89F-F4D4-1F41-998E-BB4299B029B5}">
      <dgm:prSet/>
      <dgm:spPr/>
      <dgm:t>
        <a:bodyPr/>
        <a:lstStyle/>
        <a:p>
          <a:endParaRPr lang="en-GB"/>
        </a:p>
      </dgm:t>
    </dgm:pt>
    <dgm:pt modelId="{D166D15E-69BF-DF44-BC4D-83892F68F054}" type="sibTrans" cxnId="{586AA89F-F4D4-1F41-998E-BB4299B029B5}">
      <dgm:prSet/>
      <dgm:spPr/>
      <dgm:t>
        <a:bodyPr/>
        <a:lstStyle/>
        <a:p>
          <a:endParaRPr lang="en-GB"/>
        </a:p>
      </dgm:t>
    </dgm:pt>
    <dgm:pt modelId="{48018913-EEF9-8B4B-8430-0F3672899C48}" type="pres">
      <dgm:prSet presAssocID="{10509449-3060-444F-A8C0-ACEE98064699}" presName="vert0" presStyleCnt="0">
        <dgm:presLayoutVars>
          <dgm:dir/>
          <dgm:animOne val="branch"/>
          <dgm:animLvl val="lvl"/>
        </dgm:presLayoutVars>
      </dgm:prSet>
      <dgm:spPr/>
    </dgm:pt>
    <dgm:pt modelId="{68D1D5A4-7830-C74D-8DFA-BA62D2EF83FB}" type="pres">
      <dgm:prSet presAssocID="{A79555D7-864D-F049-A5AD-9FCFFDD13A13}" presName="thickLine" presStyleLbl="alignNode1" presStyleIdx="0" presStyleCnt="3"/>
      <dgm:spPr/>
    </dgm:pt>
    <dgm:pt modelId="{CD136FC8-A1D7-F243-BAA5-0558EB8739F2}" type="pres">
      <dgm:prSet presAssocID="{A79555D7-864D-F049-A5AD-9FCFFDD13A13}" presName="horz1" presStyleCnt="0"/>
      <dgm:spPr/>
    </dgm:pt>
    <dgm:pt modelId="{89ACAB48-B34E-D44F-94DD-7ED453E5395E}" type="pres">
      <dgm:prSet presAssocID="{A79555D7-864D-F049-A5AD-9FCFFDD13A13}" presName="tx1" presStyleLbl="revTx" presStyleIdx="0" presStyleCnt="3"/>
      <dgm:spPr/>
    </dgm:pt>
    <dgm:pt modelId="{F5334291-24A2-414E-94EE-A5863D1C50CD}" type="pres">
      <dgm:prSet presAssocID="{A79555D7-864D-F049-A5AD-9FCFFDD13A13}" presName="vert1" presStyleCnt="0"/>
      <dgm:spPr/>
    </dgm:pt>
    <dgm:pt modelId="{75667F87-F004-5146-825C-E25AF998F7CC}" type="pres">
      <dgm:prSet presAssocID="{6EB1729E-FBCF-C048-916D-5C1A57D244DA}" presName="thickLine" presStyleLbl="alignNode1" presStyleIdx="1" presStyleCnt="3"/>
      <dgm:spPr/>
    </dgm:pt>
    <dgm:pt modelId="{CDB926D4-1D17-2C4F-96E8-7000CAF40054}" type="pres">
      <dgm:prSet presAssocID="{6EB1729E-FBCF-C048-916D-5C1A57D244DA}" presName="horz1" presStyleCnt="0"/>
      <dgm:spPr/>
    </dgm:pt>
    <dgm:pt modelId="{1B9052E7-BF9C-1D4A-ADD7-09C5D7BF1507}" type="pres">
      <dgm:prSet presAssocID="{6EB1729E-FBCF-C048-916D-5C1A57D244DA}" presName="tx1" presStyleLbl="revTx" presStyleIdx="1" presStyleCnt="3"/>
      <dgm:spPr/>
    </dgm:pt>
    <dgm:pt modelId="{D1400D97-B198-4547-9766-DA5F4B02D890}" type="pres">
      <dgm:prSet presAssocID="{6EB1729E-FBCF-C048-916D-5C1A57D244DA}" presName="vert1" presStyleCnt="0"/>
      <dgm:spPr/>
    </dgm:pt>
    <dgm:pt modelId="{20D1CB09-4720-FF48-A268-F630C47BD82E}" type="pres">
      <dgm:prSet presAssocID="{06C7DE3A-AADC-1143-AE5A-18B1CDF3ACD5}" presName="thickLine" presStyleLbl="alignNode1" presStyleIdx="2" presStyleCnt="3"/>
      <dgm:spPr/>
    </dgm:pt>
    <dgm:pt modelId="{540499E6-A9EE-844A-B0A1-DD228176DA26}" type="pres">
      <dgm:prSet presAssocID="{06C7DE3A-AADC-1143-AE5A-18B1CDF3ACD5}" presName="horz1" presStyleCnt="0"/>
      <dgm:spPr/>
    </dgm:pt>
    <dgm:pt modelId="{8B0351E7-7188-9043-99FF-93D8636AD762}" type="pres">
      <dgm:prSet presAssocID="{06C7DE3A-AADC-1143-AE5A-18B1CDF3ACD5}" presName="tx1" presStyleLbl="revTx" presStyleIdx="2" presStyleCnt="3"/>
      <dgm:spPr/>
    </dgm:pt>
    <dgm:pt modelId="{B7221F94-74B3-C34B-856C-8E0CD9A7CD18}" type="pres">
      <dgm:prSet presAssocID="{06C7DE3A-AADC-1143-AE5A-18B1CDF3ACD5}" presName="vert1" presStyleCnt="0"/>
      <dgm:spPr/>
    </dgm:pt>
  </dgm:ptLst>
  <dgm:cxnLst>
    <dgm:cxn modelId="{48F16728-E4E0-467A-9380-BDC01223794F}" type="presOf" srcId="{10509449-3060-444F-A8C0-ACEE98064699}" destId="{48018913-EEF9-8B4B-8430-0F3672899C48}" srcOrd="0" destOrd="0" presId="urn:microsoft.com/office/officeart/2008/layout/LinedList"/>
    <dgm:cxn modelId="{D8BB4D2C-8EE1-4600-AEA0-BB0A66216DCD}" type="presOf" srcId="{6EB1729E-FBCF-C048-916D-5C1A57D244DA}" destId="{1B9052E7-BF9C-1D4A-ADD7-09C5D7BF1507}" srcOrd="0" destOrd="0" presId="urn:microsoft.com/office/officeart/2008/layout/LinedList"/>
    <dgm:cxn modelId="{658B569A-0941-5A40-831B-5B7325D39F5E}" srcId="{10509449-3060-444F-A8C0-ACEE98064699}" destId="{6EB1729E-FBCF-C048-916D-5C1A57D244DA}" srcOrd="1" destOrd="0" parTransId="{832BFCD6-6765-C64F-A399-007725D0E79C}" sibTransId="{07850F84-A9CA-FE4C-AA84-C301818BA305}"/>
    <dgm:cxn modelId="{586AA89F-F4D4-1F41-998E-BB4299B029B5}" srcId="{10509449-3060-444F-A8C0-ACEE98064699}" destId="{06C7DE3A-AADC-1143-AE5A-18B1CDF3ACD5}" srcOrd="2" destOrd="0" parTransId="{FAFE9951-9A04-EE4B-9EEF-58534D85405A}" sibTransId="{D166D15E-69BF-DF44-BC4D-83892F68F054}"/>
    <dgm:cxn modelId="{7669BCB5-FEC7-491C-92B8-F4C9292EAF1F}" type="presOf" srcId="{A79555D7-864D-F049-A5AD-9FCFFDD13A13}" destId="{89ACAB48-B34E-D44F-94DD-7ED453E5395E}" srcOrd="0" destOrd="0" presId="urn:microsoft.com/office/officeart/2008/layout/LinedList"/>
    <dgm:cxn modelId="{6B8863E8-FC63-44D3-8F37-3067AAFDA364}" type="presOf" srcId="{06C7DE3A-AADC-1143-AE5A-18B1CDF3ACD5}" destId="{8B0351E7-7188-9043-99FF-93D8636AD762}" srcOrd="0" destOrd="0" presId="urn:microsoft.com/office/officeart/2008/layout/LinedList"/>
    <dgm:cxn modelId="{85ED66FD-C839-094A-8196-CD9AF9F7B9A9}" srcId="{10509449-3060-444F-A8C0-ACEE98064699}" destId="{A79555D7-864D-F049-A5AD-9FCFFDD13A13}" srcOrd="0" destOrd="0" parTransId="{D3656E11-478B-D445-A550-C83891D5352D}" sibTransId="{DC307BFA-B6F9-994E-ACFF-C33A50215CE4}"/>
    <dgm:cxn modelId="{A79E7D05-2F13-41B3-BF4D-159428F611D6}" type="presParOf" srcId="{48018913-EEF9-8B4B-8430-0F3672899C48}" destId="{68D1D5A4-7830-C74D-8DFA-BA62D2EF83FB}" srcOrd="0" destOrd="0" presId="urn:microsoft.com/office/officeart/2008/layout/LinedList"/>
    <dgm:cxn modelId="{C6C74AB8-506D-425D-8722-7D2138150FE6}" type="presParOf" srcId="{48018913-EEF9-8B4B-8430-0F3672899C48}" destId="{CD136FC8-A1D7-F243-BAA5-0558EB8739F2}" srcOrd="1" destOrd="0" presId="urn:microsoft.com/office/officeart/2008/layout/LinedList"/>
    <dgm:cxn modelId="{0F8A8460-1F9E-476E-9AF3-09EA2CC69EB6}" type="presParOf" srcId="{CD136FC8-A1D7-F243-BAA5-0558EB8739F2}" destId="{89ACAB48-B34E-D44F-94DD-7ED453E5395E}" srcOrd="0" destOrd="0" presId="urn:microsoft.com/office/officeart/2008/layout/LinedList"/>
    <dgm:cxn modelId="{526111AF-FF06-4E00-B5C6-A11C2BA57B81}" type="presParOf" srcId="{CD136FC8-A1D7-F243-BAA5-0558EB8739F2}" destId="{F5334291-24A2-414E-94EE-A5863D1C50CD}" srcOrd="1" destOrd="0" presId="urn:microsoft.com/office/officeart/2008/layout/LinedList"/>
    <dgm:cxn modelId="{C03CBEFE-47F1-418C-986C-27227237F1BA}" type="presParOf" srcId="{48018913-EEF9-8B4B-8430-0F3672899C48}" destId="{75667F87-F004-5146-825C-E25AF998F7CC}" srcOrd="2" destOrd="0" presId="urn:microsoft.com/office/officeart/2008/layout/LinedList"/>
    <dgm:cxn modelId="{55944917-2E20-465A-B5BA-D64D88C6FF25}" type="presParOf" srcId="{48018913-EEF9-8B4B-8430-0F3672899C48}" destId="{CDB926D4-1D17-2C4F-96E8-7000CAF40054}" srcOrd="3" destOrd="0" presId="urn:microsoft.com/office/officeart/2008/layout/LinedList"/>
    <dgm:cxn modelId="{6458C4AE-BFB2-431F-B1B5-D49434D775BF}" type="presParOf" srcId="{CDB926D4-1D17-2C4F-96E8-7000CAF40054}" destId="{1B9052E7-BF9C-1D4A-ADD7-09C5D7BF1507}" srcOrd="0" destOrd="0" presId="urn:microsoft.com/office/officeart/2008/layout/LinedList"/>
    <dgm:cxn modelId="{D6DDC1B5-0CCC-4ECB-B4B2-C51C30A39505}" type="presParOf" srcId="{CDB926D4-1D17-2C4F-96E8-7000CAF40054}" destId="{D1400D97-B198-4547-9766-DA5F4B02D890}" srcOrd="1" destOrd="0" presId="urn:microsoft.com/office/officeart/2008/layout/LinedList"/>
    <dgm:cxn modelId="{3E40B1A1-FFC0-43E1-AA23-A97C832375A4}" type="presParOf" srcId="{48018913-EEF9-8B4B-8430-0F3672899C48}" destId="{20D1CB09-4720-FF48-A268-F630C47BD82E}" srcOrd="4" destOrd="0" presId="urn:microsoft.com/office/officeart/2008/layout/LinedList"/>
    <dgm:cxn modelId="{F50CB669-4B55-4A34-85AB-24B5D4FEB413}" type="presParOf" srcId="{48018913-EEF9-8B4B-8430-0F3672899C48}" destId="{540499E6-A9EE-844A-B0A1-DD228176DA26}" srcOrd="5" destOrd="0" presId="urn:microsoft.com/office/officeart/2008/layout/LinedList"/>
    <dgm:cxn modelId="{355A75AA-7E25-41FA-9A6C-BA24A12F6FA6}" type="presParOf" srcId="{540499E6-A9EE-844A-B0A1-DD228176DA26}" destId="{8B0351E7-7188-9043-99FF-93D8636AD762}" srcOrd="0" destOrd="0" presId="urn:microsoft.com/office/officeart/2008/layout/LinedList"/>
    <dgm:cxn modelId="{1298A9D0-C0A8-4702-8AAD-A47642AB72E1}" type="presParOf" srcId="{540499E6-A9EE-844A-B0A1-DD228176DA26}" destId="{B7221F94-74B3-C34B-856C-8E0CD9A7CD18}"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D501AFC1-CDB1-DE49-B7CE-D94460784776}" type="doc">
      <dgm:prSet loTypeId="urn:microsoft.com/office/officeart/2008/layout/LinedList" loCatId="process" qsTypeId="urn:microsoft.com/office/officeart/2005/8/quickstyle/simple1" qsCatId="simple" csTypeId="urn:microsoft.com/office/officeart/2005/8/colors/accent1_2" csCatId="accent1" phldr="1"/>
      <dgm:spPr/>
      <dgm:t>
        <a:bodyPr/>
        <a:lstStyle/>
        <a:p>
          <a:endParaRPr lang="en-GB"/>
        </a:p>
      </dgm:t>
    </dgm:pt>
    <dgm:pt modelId="{BEEA09DC-7B66-214D-976B-C8476648F986}">
      <dgm:prSet custT="1"/>
      <dgm:spPr/>
      <dgm:t>
        <a:bodyPr/>
        <a:lstStyle/>
        <a:p>
          <a:r>
            <a:rPr lang="en-GB" sz="3200" dirty="0"/>
            <a:t>Effective communication is vital to maintaining safety within maternity units and helps to build teamwork, psychological safety and civility</a:t>
          </a:r>
          <a:endParaRPr lang="en-GB" sz="3200" b="1" dirty="0"/>
        </a:p>
      </dgm:t>
    </dgm:pt>
    <dgm:pt modelId="{D21B59F6-9346-CF41-8347-201970A4F85B}" type="parTrans" cxnId="{C27FDFDE-1578-AA43-8406-11D7A3117B98}">
      <dgm:prSet/>
      <dgm:spPr/>
      <dgm:t>
        <a:bodyPr/>
        <a:lstStyle/>
        <a:p>
          <a:endParaRPr lang="en-GB"/>
        </a:p>
      </dgm:t>
    </dgm:pt>
    <dgm:pt modelId="{FEDF5B04-85A3-084F-8770-D7E9015ED050}" type="sibTrans" cxnId="{C27FDFDE-1578-AA43-8406-11D7A3117B98}">
      <dgm:prSet/>
      <dgm:spPr/>
      <dgm:t>
        <a:bodyPr/>
        <a:lstStyle/>
        <a:p>
          <a:endParaRPr lang="en-GB"/>
        </a:p>
      </dgm:t>
    </dgm:pt>
    <dgm:pt modelId="{250230C3-3FCE-7449-8B88-42CF80BEFCE4}">
      <dgm:prSet custT="1"/>
      <dgm:spPr/>
      <dgm:t>
        <a:bodyPr/>
        <a:lstStyle/>
        <a:p>
          <a:r>
            <a:rPr lang="en-GB" sz="3200" dirty="0"/>
            <a:t>We will implement a systematic and a </a:t>
          </a:r>
          <a:r>
            <a:rPr lang="en-GB" sz="3200" b="1" dirty="0"/>
            <a:t>structured communication tool</a:t>
          </a:r>
          <a:r>
            <a:rPr lang="en-GB" sz="3200" dirty="0"/>
            <a:t> to be used when escalating– AID – Advice, Inform, Do - to help people ask for advice or to inform or to achieve a response </a:t>
          </a:r>
          <a:endParaRPr lang="en-GB" sz="3200" b="1" dirty="0"/>
        </a:p>
      </dgm:t>
    </dgm:pt>
    <dgm:pt modelId="{13BA09F9-BB58-3243-A3E1-C03C245A8ECB}" type="parTrans" cxnId="{DD5B5B86-9664-F04D-8BD4-935B1758FD6B}">
      <dgm:prSet/>
      <dgm:spPr/>
      <dgm:t>
        <a:bodyPr/>
        <a:lstStyle/>
        <a:p>
          <a:endParaRPr lang="en-GB"/>
        </a:p>
      </dgm:t>
    </dgm:pt>
    <dgm:pt modelId="{E1C879BD-6A21-554B-9866-92018F8F1325}" type="sibTrans" cxnId="{DD5B5B86-9664-F04D-8BD4-935B1758FD6B}">
      <dgm:prSet/>
      <dgm:spPr/>
      <dgm:t>
        <a:bodyPr/>
        <a:lstStyle/>
        <a:p>
          <a:endParaRPr lang="en-GB"/>
        </a:p>
      </dgm:t>
    </dgm:pt>
    <dgm:pt modelId="{10D0424E-635F-0D43-B936-679F80BA9E2D}" type="pres">
      <dgm:prSet presAssocID="{D501AFC1-CDB1-DE49-B7CE-D94460784776}" presName="vert0" presStyleCnt="0">
        <dgm:presLayoutVars>
          <dgm:dir/>
          <dgm:animOne val="branch"/>
          <dgm:animLvl val="lvl"/>
        </dgm:presLayoutVars>
      </dgm:prSet>
      <dgm:spPr/>
    </dgm:pt>
    <dgm:pt modelId="{E7505A25-D1A3-5547-AE90-4140DA4838F1}" type="pres">
      <dgm:prSet presAssocID="{BEEA09DC-7B66-214D-976B-C8476648F986}" presName="thickLine" presStyleLbl="alignNode1" presStyleIdx="0" presStyleCnt="2"/>
      <dgm:spPr/>
    </dgm:pt>
    <dgm:pt modelId="{9B23DDBA-32E0-364A-B437-06B9C252C418}" type="pres">
      <dgm:prSet presAssocID="{BEEA09DC-7B66-214D-976B-C8476648F986}" presName="horz1" presStyleCnt="0"/>
      <dgm:spPr/>
    </dgm:pt>
    <dgm:pt modelId="{64877C76-351A-FF41-801D-EE7E46ACC3F4}" type="pres">
      <dgm:prSet presAssocID="{BEEA09DC-7B66-214D-976B-C8476648F986}" presName="tx1" presStyleLbl="revTx" presStyleIdx="0" presStyleCnt="2"/>
      <dgm:spPr/>
    </dgm:pt>
    <dgm:pt modelId="{76A9F25D-239D-0B44-9FEF-761A1B7FE76D}" type="pres">
      <dgm:prSet presAssocID="{BEEA09DC-7B66-214D-976B-C8476648F986}" presName="vert1" presStyleCnt="0"/>
      <dgm:spPr/>
    </dgm:pt>
    <dgm:pt modelId="{528D981F-E0D1-1946-96F7-F3D6C38C5851}" type="pres">
      <dgm:prSet presAssocID="{250230C3-3FCE-7449-8B88-42CF80BEFCE4}" presName="thickLine" presStyleLbl="alignNode1" presStyleIdx="1" presStyleCnt="2"/>
      <dgm:spPr/>
    </dgm:pt>
    <dgm:pt modelId="{58DBBE6E-AD64-8C40-AE3E-6C814AB10C58}" type="pres">
      <dgm:prSet presAssocID="{250230C3-3FCE-7449-8B88-42CF80BEFCE4}" presName="horz1" presStyleCnt="0"/>
      <dgm:spPr/>
    </dgm:pt>
    <dgm:pt modelId="{AAF044B1-6DC8-6B40-BF92-64B2EC3D433B}" type="pres">
      <dgm:prSet presAssocID="{250230C3-3FCE-7449-8B88-42CF80BEFCE4}" presName="tx1" presStyleLbl="revTx" presStyleIdx="1" presStyleCnt="2"/>
      <dgm:spPr/>
    </dgm:pt>
    <dgm:pt modelId="{CE159AC7-69C9-3C4E-825C-7907B20529A6}" type="pres">
      <dgm:prSet presAssocID="{250230C3-3FCE-7449-8B88-42CF80BEFCE4}" presName="vert1" presStyleCnt="0"/>
      <dgm:spPr/>
    </dgm:pt>
  </dgm:ptLst>
  <dgm:cxnLst>
    <dgm:cxn modelId="{E6138821-F1C0-42BA-AA07-137B18F5C673}" type="presOf" srcId="{D501AFC1-CDB1-DE49-B7CE-D94460784776}" destId="{10D0424E-635F-0D43-B936-679F80BA9E2D}" srcOrd="0" destOrd="0" presId="urn:microsoft.com/office/officeart/2008/layout/LinedList"/>
    <dgm:cxn modelId="{DD5B5B86-9664-F04D-8BD4-935B1758FD6B}" srcId="{D501AFC1-CDB1-DE49-B7CE-D94460784776}" destId="{250230C3-3FCE-7449-8B88-42CF80BEFCE4}" srcOrd="1" destOrd="0" parTransId="{13BA09F9-BB58-3243-A3E1-C03C245A8ECB}" sibTransId="{E1C879BD-6A21-554B-9866-92018F8F1325}"/>
    <dgm:cxn modelId="{59F9BAB8-8784-49C7-BDD3-A9054F26EF2E}" type="presOf" srcId="{250230C3-3FCE-7449-8B88-42CF80BEFCE4}" destId="{AAF044B1-6DC8-6B40-BF92-64B2EC3D433B}" srcOrd="0" destOrd="0" presId="urn:microsoft.com/office/officeart/2008/layout/LinedList"/>
    <dgm:cxn modelId="{434631DD-C197-47E1-BBC8-08375CFFB04F}" type="presOf" srcId="{BEEA09DC-7B66-214D-976B-C8476648F986}" destId="{64877C76-351A-FF41-801D-EE7E46ACC3F4}" srcOrd="0" destOrd="0" presId="urn:microsoft.com/office/officeart/2008/layout/LinedList"/>
    <dgm:cxn modelId="{C27FDFDE-1578-AA43-8406-11D7A3117B98}" srcId="{D501AFC1-CDB1-DE49-B7CE-D94460784776}" destId="{BEEA09DC-7B66-214D-976B-C8476648F986}" srcOrd="0" destOrd="0" parTransId="{D21B59F6-9346-CF41-8347-201970A4F85B}" sibTransId="{FEDF5B04-85A3-084F-8770-D7E9015ED050}"/>
    <dgm:cxn modelId="{4A1CDBC1-6B6F-419E-843C-4A9DC92FD2C3}" type="presParOf" srcId="{10D0424E-635F-0D43-B936-679F80BA9E2D}" destId="{E7505A25-D1A3-5547-AE90-4140DA4838F1}" srcOrd="0" destOrd="0" presId="urn:microsoft.com/office/officeart/2008/layout/LinedList"/>
    <dgm:cxn modelId="{3AA71CAE-9C64-433A-97C4-CB7C4E6C9360}" type="presParOf" srcId="{10D0424E-635F-0D43-B936-679F80BA9E2D}" destId="{9B23DDBA-32E0-364A-B437-06B9C252C418}" srcOrd="1" destOrd="0" presId="urn:microsoft.com/office/officeart/2008/layout/LinedList"/>
    <dgm:cxn modelId="{1AFA0890-015F-4888-BB26-5B72C251ABEE}" type="presParOf" srcId="{9B23DDBA-32E0-364A-B437-06B9C252C418}" destId="{64877C76-351A-FF41-801D-EE7E46ACC3F4}" srcOrd="0" destOrd="0" presId="urn:microsoft.com/office/officeart/2008/layout/LinedList"/>
    <dgm:cxn modelId="{FB73C9F7-48AE-42D7-9C5A-CD1DAE4C7278}" type="presParOf" srcId="{9B23DDBA-32E0-364A-B437-06B9C252C418}" destId="{76A9F25D-239D-0B44-9FEF-761A1B7FE76D}" srcOrd="1" destOrd="0" presId="urn:microsoft.com/office/officeart/2008/layout/LinedList"/>
    <dgm:cxn modelId="{DC990A2A-277F-47A3-AACF-F957D21C2F38}" type="presParOf" srcId="{10D0424E-635F-0D43-B936-679F80BA9E2D}" destId="{528D981F-E0D1-1946-96F7-F3D6C38C5851}" srcOrd="2" destOrd="0" presId="urn:microsoft.com/office/officeart/2008/layout/LinedList"/>
    <dgm:cxn modelId="{9C9008A1-31A6-4109-8E61-32B6AD493101}" type="presParOf" srcId="{10D0424E-635F-0D43-B936-679F80BA9E2D}" destId="{58DBBE6E-AD64-8C40-AE3E-6C814AB10C58}" srcOrd="3" destOrd="0" presId="urn:microsoft.com/office/officeart/2008/layout/LinedList"/>
    <dgm:cxn modelId="{22BA8B6F-87F7-4522-AFB9-26D6FC05376C}" type="presParOf" srcId="{58DBBE6E-AD64-8C40-AE3E-6C814AB10C58}" destId="{AAF044B1-6DC8-6B40-BF92-64B2EC3D433B}" srcOrd="0" destOrd="0" presId="urn:microsoft.com/office/officeart/2008/layout/LinedList"/>
    <dgm:cxn modelId="{E41A674B-F62D-4AA2-BBDB-285B826ED164}" type="presParOf" srcId="{58DBBE6E-AD64-8C40-AE3E-6C814AB10C58}" destId="{CE159AC7-69C9-3C4E-825C-7907B20529A6}"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FA60A934-63C9-F74C-9984-6AAB37228CCF}" type="doc">
      <dgm:prSet loTypeId="urn:microsoft.com/office/officeart/2008/layout/LinedList" loCatId="process" qsTypeId="urn:microsoft.com/office/officeart/2005/8/quickstyle/simple1" qsCatId="simple" csTypeId="urn:microsoft.com/office/officeart/2005/8/colors/accent1_2" csCatId="accent1" phldr="1"/>
      <dgm:spPr/>
      <dgm:t>
        <a:bodyPr/>
        <a:lstStyle/>
        <a:p>
          <a:endParaRPr lang="en-GB"/>
        </a:p>
      </dgm:t>
    </dgm:pt>
    <dgm:pt modelId="{595C90C3-3809-A347-8392-8DEE7AA14174}">
      <dgm:prSet custT="1"/>
      <dgm:spPr/>
      <dgm:t>
        <a:bodyPr/>
        <a:lstStyle/>
        <a:p>
          <a:r>
            <a:rPr lang="en-GB" sz="3200" dirty="0"/>
            <a:t>The team will implement </a:t>
          </a:r>
          <a:r>
            <a:rPr lang="en-GB" sz="3200" b="1" dirty="0"/>
            <a:t>Teach or Treat </a:t>
          </a:r>
          <a:r>
            <a:rPr lang="en-GB" sz="3200" dirty="0"/>
            <a:t>to support respectful and appropriate responses to clinical escalation, strengthening learning conversations between multi-disciplinary team colleagues </a:t>
          </a:r>
        </a:p>
      </dgm:t>
    </dgm:pt>
    <dgm:pt modelId="{90EB73DD-7D8C-0541-9C4E-D2A6958C9976}" type="parTrans" cxnId="{F3E1068D-315B-6A4A-BFD5-2CF87D438675}">
      <dgm:prSet/>
      <dgm:spPr/>
      <dgm:t>
        <a:bodyPr/>
        <a:lstStyle/>
        <a:p>
          <a:endParaRPr lang="en-GB"/>
        </a:p>
      </dgm:t>
    </dgm:pt>
    <dgm:pt modelId="{B20F538E-96B0-5943-9324-F24C35A1E295}" type="sibTrans" cxnId="{F3E1068D-315B-6A4A-BFD5-2CF87D438675}">
      <dgm:prSet/>
      <dgm:spPr/>
      <dgm:t>
        <a:bodyPr/>
        <a:lstStyle/>
        <a:p>
          <a:endParaRPr lang="en-GB"/>
        </a:p>
      </dgm:t>
    </dgm:pt>
    <dgm:pt modelId="{804FFD01-AFDA-1B4F-B093-D56A9009F73A}">
      <dgm:prSet custT="1"/>
      <dgm:spPr/>
      <dgm:t>
        <a:bodyPr/>
        <a:lstStyle/>
        <a:p>
          <a:r>
            <a:rPr lang="en-GB" sz="3200" b="0" dirty="0"/>
            <a:t>Respond kindly, quickly and appropriately to escalated concerns (Treat) or explain WHY you are not concerned (Teach)</a:t>
          </a:r>
          <a:endParaRPr lang="en-GB" sz="3200" b="1" dirty="0"/>
        </a:p>
      </dgm:t>
    </dgm:pt>
    <dgm:pt modelId="{693E970F-663B-0741-84AA-9E9870FD7589}" type="parTrans" cxnId="{C2E9EEF1-29FA-234A-87F3-C42E6164B64B}">
      <dgm:prSet/>
      <dgm:spPr/>
      <dgm:t>
        <a:bodyPr/>
        <a:lstStyle/>
        <a:p>
          <a:endParaRPr lang="en-GB"/>
        </a:p>
      </dgm:t>
    </dgm:pt>
    <dgm:pt modelId="{BFB3930D-9ACF-2648-9C21-E55B0A16CEE9}" type="sibTrans" cxnId="{C2E9EEF1-29FA-234A-87F3-C42E6164B64B}">
      <dgm:prSet/>
      <dgm:spPr/>
      <dgm:t>
        <a:bodyPr/>
        <a:lstStyle/>
        <a:p>
          <a:endParaRPr lang="en-GB"/>
        </a:p>
      </dgm:t>
    </dgm:pt>
    <dgm:pt modelId="{0E7F53A4-D6A3-9B43-A844-7A3CDF62296C}" type="pres">
      <dgm:prSet presAssocID="{FA60A934-63C9-F74C-9984-6AAB37228CCF}" presName="vert0" presStyleCnt="0">
        <dgm:presLayoutVars>
          <dgm:dir/>
          <dgm:animOne val="branch"/>
          <dgm:animLvl val="lvl"/>
        </dgm:presLayoutVars>
      </dgm:prSet>
      <dgm:spPr/>
    </dgm:pt>
    <dgm:pt modelId="{6B21881E-F802-7341-94A6-397A3D76C61E}" type="pres">
      <dgm:prSet presAssocID="{595C90C3-3809-A347-8392-8DEE7AA14174}" presName="thickLine" presStyleLbl="alignNode1" presStyleIdx="0" presStyleCnt="2"/>
      <dgm:spPr/>
    </dgm:pt>
    <dgm:pt modelId="{B225A76B-3443-DE4F-9ED9-47C90B623A92}" type="pres">
      <dgm:prSet presAssocID="{595C90C3-3809-A347-8392-8DEE7AA14174}" presName="horz1" presStyleCnt="0"/>
      <dgm:spPr/>
    </dgm:pt>
    <dgm:pt modelId="{F103788D-0DD1-0848-8C8D-2E6AEF81401B}" type="pres">
      <dgm:prSet presAssocID="{595C90C3-3809-A347-8392-8DEE7AA14174}" presName="tx1" presStyleLbl="revTx" presStyleIdx="0" presStyleCnt="2"/>
      <dgm:spPr/>
    </dgm:pt>
    <dgm:pt modelId="{A6DF1797-E661-4F4C-81B2-C99A306D8885}" type="pres">
      <dgm:prSet presAssocID="{595C90C3-3809-A347-8392-8DEE7AA14174}" presName="vert1" presStyleCnt="0"/>
      <dgm:spPr/>
    </dgm:pt>
    <dgm:pt modelId="{0E049A0B-56AB-1F48-AFD4-019A085BA9EA}" type="pres">
      <dgm:prSet presAssocID="{804FFD01-AFDA-1B4F-B093-D56A9009F73A}" presName="thickLine" presStyleLbl="alignNode1" presStyleIdx="1" presStyleCnt="2"/>
      <dgm:spPr/>
    </dgm:pt>
    <dgm:pt modelId="{8ED9808C-49CD-814A-BFFA-D1C2CA1836C8}" type="pres">
      <dgm:prSet presAssocID="{804FFD01-AFDA-1B4F-B093-D56A9009F73A}" presName="horz1" presStyleCnt="0"/>
      <dgm:spPr/>
    </dgm:pt>
    <dgm:pt modelId="{FE489809-5CD0-D24C-8BB5-BC7EB7A9147E}" type="pres">
      <dgm:prSet presAssocID="{804FFD01-AFDA-1B4F-B093-D56A9009F73A}" presName="tx1" presStyleLbl="revTx" presStyleIdx="1" presStyleCnt="2"/>
      <dgm:spPr/>
    </dgm:pt>
    <dgm:pt modelId="{93EC38C0-88E1-0F44-B0CB-7C8484C48C8D}" type="pres">
      <dgm:prSet presAssocID="{804FFD01-AFDA-1B4F-B093-D56A9009F73A}" presName="vert1" presStyleCnt="0"/>
      <dgm:spPr/>
    </dgm:pt>
  </dgm:ptLst>
  <dgm:cxnLst>
    <dgm:cxn modelId="{EDE16881-5E4B-470E-8427-32C1B75A4DC3}" type="presOf" srcId="{804FFD01-AFDA-1B4F-B093-D56A9009F73A}" destId="{FE489809-5CD0-D24C-8BB5-BC7EB7A9147E}" srcOrd="0" destOrd="0" presId="urn:microsoft.com/office/officeart/2008/layout/LinedList"/>
    <dgm:cxn modelId="{0D76A586-0013-4A27-9FE4-18A1B1A8B7F0}" type="presOf" srcId="{FA60A934-63C9-F74C-9984-6AAB37228CCF}" destId="{0E7F53A4-D6A3-9B43-A844-7A3CDF62296C}" srcOrd="0" destOrd="0" presId="urn:microsoft.com/office/officeart/2008/layout/LinedList"/>
    <dgm:cxn modelId="{F3E1068D-315B-6A4A-BFD5-2CF87D438675}" srcId="{FA60A934-63C9-F74C-9984-6AAB37228CCF}" destId="{595C90C3-3809-A347-8392-8DEE7AA14174}" srcOrd="0" destOrd="0" parTransId="{90EB73DD-7D8C-0541-9C4E-D2A6958C9976}" sibTransId="{B20F538E-96B0-5943-9324-F24C35A1E295}"/>
    <dgm:cxn modelId="{8BA802A8-060E-4D6B-98BB-D3B2D23FB8C1}" type="presOf" srcId="{595C90C3-3809-A347-8392-8DEE7AA14174}" destId="{F103788D-0DD1-0848-8C8D-2E6AEF81401B}" srcOrd="0" destOrd="0" presId="urn:microsoft.com/office/officeart/2008/layout/LinedList"/>
    <dgm:cxn modelId="{C2E9EEF1-29FA-234A-87F3-C42E6164B64B}" srcId="{FA60A934-63C9-F74C-9984-6AAB37228CCF}" destId="{804FFD01-AFDA-1B4F-B093-D56A9009F73A}" srcOrd="1" destOrd="0" parTransId="{693E970F-663B-0741-84AA-9E9870FD7589}" sibTransId="{BFB3930D-9ACF-2648-9C21-E55B0A16CEE9}"/>
    <dgm:cxn modelId="{1BF0F9D3-F971-4069-9282-0CBF73530DE3}" type="presParOf" srcId="{0E7F53A4-D6A3-9B43-A844-7A3CDF62296C}" destId="{6B21881E-F802-7341-94A6-397A3D76C61E}" srcOrd="0" destOrd="0" presId="urn:microsoft.com/office/officeart/2008/layout/LinedList"/>
    <dgm:cxn modelId="{1C89C971-FD71-4243-A8B2-92FBF32D9860}" type="presParOf" srcId="{0E7F53A4-D6A3-9B43-A844-7A3CDF62296C}" destId="{B225A76B-3443-DE4F-9ED9-47C90B623A92}" srcOrd="1" destOrd="0" presId="urn:microsoft.com/office/officeart/2008/layout/LinedList"/>
    <dgm:cxn modelId="{2867E484-2728-466B-B359-0A4DC47BD2F4}" type="presParOf" srcId="{B225A76B-3443-DE4F-9ED9-47C90B623A92}" destId="{F103788D-0DD1-0848-8C8D-2E6AEF81401B}" srcOrd="0" destOrd="0" presId="urn:microsoft.com/office/officeart/2008/layout/LinedList"/>
    <dgm:cxn modelId="{A3416B29-259D-4BA4-8FD0-EFA5C3B335D3}" type="presParOf" srcId="{B225A76B-3443-DE4F-9ED9-47C90B623A92}" destId="{A6DF1797-E661-4F4C-81B2-C99A306D8885}" srcOrd="1" destOrd="0" presId="urn:microsoft.com/office/officeart/2008/layout/LinedList"/>
    <dgm:cxn modelId="{13ECD0F0-261B-448C-A5BE-0C686F6AFE87}" type="presParOf" srcId="{0E7F53A4-D6A3-9B43-A844-7A3CDF62296C}" destId="{0E049A0B-56AB-1F48-AFD4-019A085BA9EA}" srcOrd="2" destOrd="0" presId="urn:microsoft.com/office/officeart/2008/layout/LinedList"/>
    <dgm:cxn modelId="{E583F158-7941-41E6-B42E-E4F809803B5E}" type="presParOf" srcId="{0E7F53A4-D6A3-9B43-A844-7A3CDF62296C}" destId="{8ED9808C-49CD-814A-BFFA-D1C2CA1836C8}" srcOrd="3" destOrd="0" presId="urn:microsoft.com/office/officeart/2008/layout/LinedList"/>
    <dgm:cxn modelId="{6B7A7686-6F9B-4E9B-BF21-0DBC3F57AE68}" type="presParOf" srcId="{8ED9808C-49CD-814A-BFFA-D1C2CA1836C8}" destId="{FE489809-5CD0-D24C-8BB5-BC7EB7A9147E}" srcOrd="0" destOrd="0" presId="urn:microsoft.com/office/officeart/2008/layout/LinedList"/>
    <dgm:cxn modelId="{508520D8-9019-4904-84AA-B7A58EB0A2F4}" type="presParOf" srcId="{8ED9808C-49CD-814A-BFFA-D1C2CA1836C8}" destId="{93EC38C0-88E1-0F44-B0CB-7C8484C48C8D}"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C923358-3119-2743-9A13-3773F0777463}">
      <dsp:nvSpPr>
        <dsp:cNvPr id="0" name=""/>
        <dsp:cNvSpPr/>
      </dsp:nvSpPr>
      <dsp:spPr>
        <a:xfrm>
          <a:off x="0" y="203994"/>
          <a:ext cx="10515600" cy="719549"/>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marL="0" lvl="0" indent="0" algn="l" defTabSz="1333500">
            <a:lnSpc>
              <a:spcPct val="90000"/>
            </a:lnSpc>
            <a:spcBef>
              <a:spcPct val="0"/>
            </a:spcBef>
            <a:spcAft>
              <a:spcPct val="35000"/>
            </a:spcAft>
            <a:buNone/>
          </a:pPr>
          <a:r>
            <a:rPr lang="en-US" sz="3000" kern="1200" dirty="0"/>
            <a:t>Create a name for your campaign </a:t>
          </a:r>
          <a:endParaRPr lang="en-GB" sz="3000" kern="1200" dirty="0"/>
        </a:p>
      </dsp:txBody>
      <dsp:txXfrm>
        <a:off x="35125" y="239119"/>
        <a:ext cx="10445350" cy="649299"/>
      </dsp:txXfrm>
    </dsp:sp>
    <dsp:sp modelId="{FD1BD8F6-38F6-D04F-950B-FD5EC0DAF5C8}">
      <dsp:nvSpPr>
        <dsp:cNvPr id="0" name=""/>
        <dsp:cNvSpPr/>
      </dsp:nvSpPr>
      <dsp:spPr>
        <a:xfrm>
          <a:off x="0" y="1009944"/>
          <a:ext cx="10515600" cy="719549"/>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marL="0" lvl="0" indent="0" algn="l" defTabSz="1333500">
            <a:lnSpc>
              <a:spcPct val="90000"/>
            </a:lnSpc>
            <a:spcBef>
              <a:spcPct val="0"/>
            </a:spcBef>
            <a:spcAft>
              <a:spcPct val="35000"/>
            </a:spcAft>
            <a:buNone/>
          </a:pPr>
          <a:r>
            <a:rPr lang="en-US" sz="3000" kern="1200" dirty="0"/>
            <a:t>Include a strapline – rule of 3 – repeated at least 6 times</a:t>
          </a:r>
          <a:endParaRPr lang="en-GB" sz="3000" kern="1200" dirty="0"/>
        </a:p>
      </dsp:txBody>
      <dsp:txXfrm>
        <a:off x="35125" y="1045069"/>
        <a:ext cx="10445350" cy="649299"/>
      </dsp:txXfrm>
    </dsp:sp>
    <dsp:sp modelId="{3EB124B2-3248-B44A-8C48-BCED3F3CA595}">
      <dsp:nvSpPr>
        <dsp:cNvPr id="0" name=""/>
        <dsp:cNvSpPr/>
      </dsp:nvSpPr>
      <dsp:spPr>
        <a:xfrm>
          <a:off x="0" y="1815894"/>
          <a:ext cx="10515600" cy="719549"/>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marL="0" lvl="0" indent="0" algn="l" defTabSz="1333500">
            <a:lnSpc>
              <a:spcPct val="90000"/>
            </a:lnSpc>
            <a:spcBef>
              <a:spcPct val="0"/>
            </a:spcBef>
            <a:spcAft>
              <a:spcPct val="35000"/>
            </a:spcAft>
            <a:buNone/>
          </a:pPr>
          <a:r>
            <a:rPr lang="en-US" sz="3000" kern="1200" dirty="0" err="1"/>
            <a:t>Throughline</a:t>
          </a:r>
          <a:r>
            <a:rPr lang="en-US" sz="3000" kern="1200" dirty="0"/>
            <a:t> – of the key aims </a:t>
          </a:r>
          <a:endParaRPr lang="en-GB" sz="3000" kern="1200" dirty="0"/>
        </a:p>
      </dsp:txBody>
      <dsp:txXfrm>
        <a:off x="35125" y="1851019"/>
        <a:ext cx="10445350" cy="649299"/>
      </dsp:txXfrm>
    </dsp:sp>
    <dsp:sp modelId="{EAA81BF5-54F2-804C-8EA0-821822635655}">
      <dsp:nvSpPr>
        <dsp:cNvPr id="0" name=""/>
        <dsp:cNvSpPr/>
      </dsp:nvSpPr>
      <dsp:spPr>
        <a:xfrm>
          <a:off x="0" y="2621844"/>
          <a:ext cx="10515600" cy="719549"/>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marL="0" lvl="0" indent="0" algn="l" defTabSz="1333500">
            <a:lnSpc>
              <a:spcPct val="90000"/>
            </a:lnSpc>
            <a:spcBef>
              <a:spcPct val="0"/>
            </a:spcBef>
            <a:spcAft>
              <a:spcPct val="35000"/>
            </a:spcAft>
            <a:buNone/>
          </a:pPr>
          <a:r>
            <a:rPr lang="en-US" sz="3000" kern="1200" dirty="0"/>
            <a:t>Create a high level summary </a:t>
          </a:r>
          <a:r>
            <a:rPr lang="en-US" sz="3000" kern="1200" dirty="0" err="1"/>
            <a:t>summarising</a:t>
          </a:r>
          <a:r>
            <a:rPr lang="en-US" sz="3000" kern="1200" dirty="0"/>
            <a:t> key aims and activities  </a:t>
          </a:r>
          <a:endParaRPr lang="en-GB" sz="3000" kern="1200" dirty="0"/>
        </a:p>
      </dsp:txBody>
      <dsp:txXfrm>
        <a:off x="35125" y="2656969"/>
        <a:ext cx="10445350" cy="649299"/>
      </dsp:txXfrm>
    </dsp:sp>
    <dsp:sp modelId="{61CAE3B7-0738-F04B-B005-6E73D8CAF24D}">
      <dsp:nvSpPr>
        <dsp:cNvPr id="0" name=""/>
        <dsp:cNvSpPr/>
      </dsp:nvSpPr>
      <dsp:spPr>
        <a:xfrm>
          <a:off x="0" y="3427794"/>
          <a:ext cx="10515600" cy="719549"/>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marL="0" lvl="0" indent="0" algn="l" defTabSz="1333500">
            <a:lnSpc>
              <a:spcPct val="90000"/>
            </a:lnSpc>
            <a:spcBef>
              <a:spcPct val="0"/>
            </a:spcBef>
            <a:spcAft>
              <a:spcPct val="35000"/>
            </a:spcAft>
            <a:buNone/>
          </a:pPr>
          <a:r>
            <a:rPr lang="en-US" sz="3000" kern="1200" dirty="0"/>
            <a:t>Create a list of key messages to be repeated throughout </a:t>
          </a:r>
          <a:endParaRPr lang="en-GB" sz="3000" kern="1200" dirty="0"/>
        </a:p>
      </dsp:txBody>
      <dsp:txXfrm>
        <a:off x="35125" y="3462919"/>
        <a:ext cx="10445350" cy="649299"/>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13012A6-79F6-B84C-9B13-2E6AF9112CA5}">
      <dsp:nvSpPr>
        <dsp:cNvPr id="0" name=""/>
        <dsp:cNvSpPr/>
      </dsp:nvSpPr>
      <dsp:spPr>
        <a:xfrm>
          <a:off x="3779" y="2264"/>
          <a:ext cx="10508041" cy="1674077"/>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7160" tIns="137160" rIns="137160" bIns="137160" numCol="1" spcCol="1270" anchor="ctr" anchorCtr="0">
          <a:noAutofit/>
        </a:bodyPr>
        <a:lstStyle/>
        <a:p>
          <a:pPr marL="0" lvl="0" indent="0" algn="ctr" defTabSz="1600200">
            <a:lnSpc>
              <a:spcPct val="90000"/>
            </a:lnSpc>
            <a:spcBef>
              <a:spcPct val="0"/>
            </a:spcBef>
            <a:spcAft>
              <a:spcPct val="35000"/>
            </a:spcAft>
            <a:buNone/>
          </a:pPr>
          <a:r>
            <a:rPr lang="en-GB" sz="3600" b="1" kern="1200" dirty="0"/>
            <a:t>Campaign: Identify - Communicate - Act (Response)</a:t>
          </a:r>
        </a:p>
      </dsp:txBody>
      <dsp:txXfrm>
        <a:off x="52811" y="51296"/>
        <a:ext cx="10409977" cy="1576013"/>
      </dsp:txXfrm>
    </dsp:sp>
    <dsp:sp modelId="{9F40D720-DAFA-2C42-BCBC-D4C28A3C77C5}">
      <dsp:nvSpPr>
        <dsp:cNvPr id="0" name=""/>
        <dsp:cNvSpPr/>
      </dsp:nvSpPr>
      <dsp:spPr>
        <a:xfrm>
          <a:off x="0" y="1997196"/>
          <a:ext cx="3316932" cy="2354141"/>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GB" sz="1400" b="1" kern="1200" dirty="0"/>
            <a:t>IDENTIFY</a:t>
          </a:r>
          <a:r>
            <a:rPr lang="en-GB" sz="1400" kern="1200" dirty="0"/>
            <a:t> –</a:t>
          </a:r>
        </a:p>
        <a:p>
          <a:pPr marL="0" lvl="0" indent="0" algn="ctr" defTabSz="622300">
            <a:lnSpc>
              <a:spcPct val="90000"/>
            </a:lnSpc>
            <a:spcBef>
              <a:spcPct val="0"/>
            </a:spcBef>
            <a:spcAft>
              <a:spcPct val="35000"/>
            </a:spcAft>
            <a:buNone/>
          </a:pPr>
          <a:r>
            <a:rPr lang="en-GB" sz="1400" b="1" kern="1200" dirty="0"/>
            <a:t>Team of the shift</a:t>
          </a:r>
          <a:r>
            <a:rPr lang="en-GB" sz="1400" kern="1200" dirty="0"/>
            <a:t>: Use checklist for setting up team of the shift – with visuals and prompts.</a:t>
          </a:r>
        </a:p>
        <a:p>
          <a:pPr marL="0" lvl="0" indent="0" algn="ctr" defTabSz="622300">
            <a:lnSpc>
              <a:spcPct val="90000"/>
            </a:lnSpc>
            <a:spcBef>
              <a:spcPct val="0"/>
            </a:spcBef>
            <a:spcAft>
              <a:spcPct val="35000"/>
            </a:spcAft>
            <a:buNone/>
          </a:pPr>
          <a:r>
            <a:rPr lang="en-GB" sz="1400" b="1" kern="1200" dirty="0"/>
            <a:t>Knowledge and skills</a:t>
          </a:r>
          <a:r>
            <a:rPr lang="en-GB" sz="1400" kern="1200" dirty="0"/>
            <a:t>: Develop educational material re knowledge, tools, escalation process: increasing conscious awareness</a:t>
          </a:r>
        </a:p>
      </dsp:txBody>
      <dsp:txXfrm>
        <a:off x="68950" y="2066146"/>
        <a:ext cx="3179032" cy="2216241"/>
      </dsp:txXfrm>
    </dsp:sp>
    <dsp:sp modelId="{CD9229F2-EE01-B24C-A084-D20F22D55557}">
      <dsp:nvSpPr>
        <dsp:cNvPr id="0" name=""/>
        <dsp:cNvSpPr/>
      </dsp:nvSpPr>
      <dsp:spPr>
        <a:xfrm>
          <a:off x="3599333" y="1994931"/>
          <a:ext cx="3316932" cy="2354141"/>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GB" sz="1400" b="1" kern="1200" dirty="0"/>
            <a:t>COMMUNICATE</a:t>
          </a:r>
          <a:r>
            <a:rPr lang="en-GB" sz="1400" kern="1200" dirty="0"/>
            <a:t> -</a:t>
          </a:r>
          <a:r>
            <a:rPr lang="en-GB" sz="1400" b="0" kern="1200" dirty="0"/>
            <a:t>Use concise, safety critical language to communicate concerns and SBAR. </a:t>
          </a:r>
        </a:p>
        <a:p>
          <a:pPr marL="0" lvl="0" indent="0" algn="ctr" defTabSz="622300">
            <a:lnSpc>
              <a:spcPct val="90000"/>
            </a:lnSpc>
            <a:spcBef>
              <a:spcPct val="0"/>
            </a:spcBef>
            <a:spcAft>
              <a:spcPct val="35000"/>
            </a:spcAft>
            <a:buNone/>
          </a:pPr>
          <a:r>
            <a:rPr lang="en-GB" sz="1400" b="0" kern="1200" dirty="0"/>
            <a:t>Begin conversation with: </a:t>
          </a:r>
        </a:p>
        <a:p>
          <a:pPr marL="0" lvl="0" indent="0" algn="ctr" defTabSz="622300">
            <a:lnSpc>
              <a:spcPct val="90000"/>
            </a:lnSpc>
            <a:spcBef>
              <a:spcPct val="0"/>
            </a:spcBef>
            <a:spcAft>
              <a:spcPct val="35000"/>
            </a:spcAft>
            <a:buNone/>
          </a:pPr>
          <a:r>
            <a:rPr lang="en-GB" sz="1400" b="1" kern="1200" dirty="0"/>
            <a:t>“I need advice”</a:t>
          </a:r>
        </a:p>
        <a:p>
          <a:pPr marL="0" lvl="0" indent="0" algn="ctr" defTabSz="622300">
            <a:lnSpc>
              <a:spcPct val="90000"/>
            </a:lnSpc>
            <a:spcBef>
              <a:spcPct val="0"/>
            </a:spcBef>
            <a:spcAft>
              <a:spcPct val="35000"/>
            </a:spcAft>
            <a:buNone/>
          </a:pPr>
          <a:r>
            <a:rPr lang="en-GB" sz="1400" b="1" kern="1200" dirty="0"/>
            <a:t>“ I need to inform”</a:t>
          </a:r>
        </a:p>
        <a:p>
          <a:pPr marL="0" lvl="0" indent="0" algn="ctr" defTabSz="622300">
            <a:lnSpc>
              <a:spcPct val="90000"/>
            </a:lnSpc>
            <a:spcBef>
              <a:spcPct val="0"/>
            </a:spcBef>
            <a:spcAft>
              <a:spcPct val="35000"/>
            </a:spcAft>
            <a:buNone/>
          </a:pPr>
          <a:r>
            <a:rPr lang="en-GB" sz="1400" b="1" kern="1200" dirty="0"/>
            <a:t>“I need a response” </a:t>
          </a:r>
          <a:endParaRPr lang="en-GB" sz="1400" kern="1200" dirty="0"/>
        </a:p>
      </dsp:txBody>
      <dsp:txXfrm>
        <a:off x="3668283" y="2063881"/>
        <a:ext cx="3179032" cy="2216241"/>
      </dsp:txXfrm>
    </dsp:sp>
    <dsp:sp modelId="{D881DB94-8EF9-3B4D-9811-BC66C5B15B68}">
      <dsp:nvSpPr>
        <dsp:cNvPr id="0" name=""/>
        <dsp:cNvSpPr/>
      </dsp:nvSpPr>
      <dsp:spPr>
        <a:xfrm>
          <a:off x="7194888" y="1994931"/>
          <a:ext cx="3316932" cy="2354141"/>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GB" sz="1400" b="1" kern="1200" dirty="0"/>
            <a:t>ACT (AND RESPOND) </a:t>
          </a:r>
          <a:r>
            <a:rPr lang="en-GB" sz="1400" kern="1200" dirty="0"/>
            <a:t>- Teach or Treat</a:t>
          </a:r>
        </a:p>
        <a:p>
          <a:pPr marL="0" lvl="0" indent="0" algn="ctr" defTabSz="622300">
            <a:lnSpc>
              <a:spcPct val="90000"/>
            </a:lnSpc>
            <a:spcBef>
              <a:spcPct val="0"/>
            </a:spcBef>
            <a:spcAft>
              <a:spcPct val="35000"/>
            </a:spcAft>
            <a:buNone/>
          </a:pPr>
          <a:r>
            <a:rPr lang="en-GB" sz="1400" b="0" kern="1200" dirty="0"/>
            <a:t>Respond kindly, quickly and appropriately using </a:t>
          </a:r>
        </a:p>
        <a:p>
          <a:pPr marL="0" lvl="0" indent="0" algn="ctr" defTabSz="622300">
            <a:lnSpc>
              <a:spcPct val="90000"/>
            </a:lnSpc>
            <a:spcBef>
              <a:spcPct val="0"/>
            </a:spcBef>
            <a:spcAft>
              <a:spcPct val="35000"/>
            </a:spcAft>
            <a:buNone/>
          </a:pPr>
          <a:r>
            <a:rPr lang="en-GB" sz="1400" b="1" kern="1200" dirty="0"/>
            <a:t>TEACH “Tell me what you think and why, I’ll do the same so we can discuss” </a:t>
          </a:r>
        </a:p>
        <a:p>
          <a:pPr marL="0" lvl="0" indent="0" algn="ctr" defTabSz="622300">
            <a:lnSpc>
              <a:spcPct val="90000"/>
            </a:lnSpc>
            <a:spcBef>
              <a:spcPct val="0"/>
            </a:spcBef>
            <a:spcAft>
              <a:spcPct val="35000"/>
            </a:spcAft>
            <a:buNone/>
          </a:pPr>
          <a:r>
            <a:rPr lang="en-GB" sz="1400" b="1" kern="1200" dirty="0"/>
            <a:t>or </a:t>
          </a:r>
        </a:p>
        <a:p>
          <a:pPr marL="0" lvl="0" indent="0" algn="ctr" defTabSz="622300">
            <a:lnSpc>
              <a:spcPct val="90000"/>
            </a:lnSpc>
            <a:spcBef>
              <a:spcPct val="0"/>
            </a:spcBef>
            <a:spcAft>
              <a:spcPct val="35000"/>
            </a:spcAft>
            <a:buNone/>
          </a:pPr>
          <a:r>
            <a:rPr lang="en-GB" sz="1400" b="1" kern="1200" dirty="0"/>
            <a:t>TREAT “Lets take action to the clinical escalation” </a:t>
          </a:r>
          <a:endParaRPr lang="en-GB" sz="1400" kern="1200" dirty="0"/>
        </a:p>
      </dsp:txBody>
      <dsp:txXfrm>
        <a:off x="7263838" y="2063881"/>
        <a:ext cx="3179032" cy="2216241"/>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8D1D5A4-7830-C74D-8DFA-BA62D2EF83FB}">
      <dsp:nvSpPr>
        <dsp:cNvPr id="0" name=""/>
        <dsp:cNvSpPr/>
      </dsp:nvSpPr>
      <dsp:spPr>
        <a:xfrm>
          <a:off x="0" y="2124"/>
          <a:ext cx="10515600"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9ACAB48-B34E-D44F-94DD-7ED453E5395E}">
      <dsp:nvSpPr>
        <dsp:cNvPr id="0" name=""/>
        <dsp:cNvSpPr/>
      </dsp:nvSpPr>
      <dsp:spPr>
        <a:xfrm>
          <a:off x="0" y="2124"/>
          <a:ext cx="10515600" cy="144902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0490" tIns="110490" rIns="110490" bIns="110490" numCol="1" spcCol="1270" anchor="t" anchorCtr="0">
          <a:noAutofit/>
        </a:bodyPr>
        <a:lstStyle/>
        <a:p>
          <a:pPr marL="0" lvl="0" indent="0" algn="l" defTabSz="1289050">
            <a:lnSpc>
              <a:spcPct val="90000"/>
            </a:lnSpc>
            <a:spcBef>
              <a:spcPct val="0"/>
            </a:spcBef>
            <a:spcAft>
              <a:spcPct val="35000"/>
            </a:spcAft>
            <a:buNone/>
          </a:pPr>
          <a:r>
            <a:rPr lang="en-GB" sz="2900" kern="1200" dirty="0"/>
            <a:t>‘</a:t>
          </a:r>
          <a:r>
            <a:rPr lang="en-GB" sz="2900" b="1" kern="1200" dirty="0"/>
            <a:t>Team of the Shift</a:t>
          </a:r>
          <a:r>
            <a:rPr lang="en-GB" sz="2900" kern="1200" dirty="0"/>
            <a:t>’ will help build effective teamworking, civility and psychological safety – it will help build the behaviours that support safe working environments</a:t>
          </a:r>
        </a:p>
      </dsp:txBody>
      <dsp:txXfrm>
        <a:off x="0" y="2124"/>
        <a:ext cx="10515600" cy="1449029"/>
      </dsp:txXfrm>
    </dsp:sp>
    <dsp:sp modelId="{75667F87-F004-5146-825C-E25AF998F7CC}">
      <dsp:nvSpPr>
        <dsp:cNvPr id="0" name=""/>
        <dsp:cNvSpPr/>
      </dsp:nvSpPr>
      <dsp:spPr>
        <a:xfrm>
          <a:off x="0" y="1451154"/>
          <a:ext cx="10515600"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1B9052E7-BF9C-1D4A-ADD7-09C5D7BF1507}">
      <dsp:nvSpPr>
        <dsp:cNvPr id="0" name=""/>
        <dsp:cNvSpPr/>
      </dsp:nvSpPr>
      <dsp:spPr>
        <a:xfrm>
          <a:off x="0" y="1451154"/>
          <a:ext cx="10515600" cy="144902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0490" tIns="110490" rIns="110490" bIns="110490" numCol="1" spcCol="1270" anchor="t" anchorCtr="0">
          <a:noAutofit/>
        </a:bodyPr>
        <a:lstStyle/>
        <a:p>
          <a:pPr marL="0" lvl="0" indent="0" algn="l" defTabSz="1289050">
            <a:lnSpc>
              <a:spcPct val="90000"/>
            </a:lnSpc>
            <a:spcBef>
              <a:spcPct val="0"/>
            </a:spcBef>
            <a:spcAft>
              <a:spcPct val="35000"/>
            </a:spcAft>
            <a:buNone/>
          </a:pPr>
          <a:r>
            <a:rPr lang="en-GB" sz="2900" kern="1200" dirty="0"/>
            <a:t>It will help identify who is who and the right people to escalate to</a:t>
          </a:r>
        </a:p>
      </dsp:txBody>
      <dsp:txXfrm>
        <a:off x="0" y="1451154"/>
        <a:ext cx="10515600" cy="1449029"/>
      </dsp:txXfrm>
    </dsp:sp>
    <dsp:sp modelId="{20D1CB09-4720-FF48-A268-F630C47BD82E}">
      <dsp:nvSpPr>
        <dsp:cNvPr id="0" name=""/>
        <dsp:cNvSpPr/>
      </dsp:nvSpPr>
      <dsp:spPr>
        <a:xfrm>
          <a:off x="0" y="2900183"/>
          <a:ext cx="10515600"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B0351E7-7188-9043-99FF-93D8636AD762}">
      <dsp:nvSpPr>
        <dsp:cNvPr id="0" name=""/>
        <dsp:cNvSpPr/>
      </dsp:nvSpPr>
      <dsp:spPr>
        <a:xfrm>
          <a:off x="0" y="2900183"/>
          <a:ext cx="10515600" cy="144902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0490" tIns="110490" rIns="110490" bIns="110490" numCol="1" spcCol="1270" anchor="t" anchorCtr="0">
          <a:noAutofit/>
        </a:bodyPr>
        <a:lstStyle/>
        <a:p>
          <a:pPr marL="0" lvl="0" indent="0" algn="l" defTabSz="1289050">
            <a:lnSpc>
              <a:spcPct val="90000"/>
            </a:lnSpc>
            <a:spcBef>
              <a:spcPct val="0"/>
            </a:spcBef>
            <a:spcAft>
              <a:spcPct val="35000"/>
            </a:spcAft>
            <a:buNone/>
          </a:pPr>
          <a:r>
            <a:rPr lang="en-GB" sz="2900" kern="1200" dirty="0"/>
            <a:t>It will be used to check out from the previous shift and check in for the forthcoming shift, promoting kindness</a:t>
          </a:r>
        </a:p>
      </dsp:txBody>
      <dsp:txXfrm>
        <a:off x="0" y="2900183"/>
        <a:ext cx="10515600" cy="1449029"/>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7505A25-D1A3-5547-AE90-4140DA4838F1}">
      <dsp:nvSpPr>
        <dsp:cNvPr id="0" name=""/>
        <dsp:cNvSpPr/>
      </dsp:nvSpPr>
      <dsp:spPr>
        <a:xfrm>
          <a:off x="0" y="0"/>
          <a:ext cx="10515600"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64877C76-351A-FF41-801D-EE7E46ACC3F4}">
      <dsp:nvSpPr>
        <dsp:cNvPr id="0" name=""/>
        <dsp:cNvSpPr/>
      </dsp:nvSpPr>
      <dsp:spPr>
        <a:xfrm>
          <a:off x="0" y="0"/>
          <a:ext cx="10515600" cy="233362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1920" tIns="121920" rIns="121920" bIns="121920" numCol="1" spcCol="1270" anchor="t" anchorCtr="0">
          <a:noAutofit/>
        </a:bodyPr>
        <a:lstStyle/>
        <a:p>
          <a:pPr marL="0" lvl="0" indent="0" algn="l" defTabSz="1422400">
            <a:lnSpc>
              <a:spcPct val="90000"/>
            </a:lnSpc>
            <a:spcBef>
              <a:spcPct val="0"/>
            </a:spcBef>
            <a:spcAft>
              <a:spcPct val="35000"/>
            </a:spcAft>
            <a:buNone/>
          </a:pPr>
          <a:r>
            <a:rPr lang="en-GB" sz="3200" kern="1200" dirty="0"/>
            <a:t>Effective communication is vital to maintaining safety within maternity units and helps to build teamwork, psychological safety and civility</a:t>
          </a:r>
          <a:endParaRPr lang="en-GB" sz="3200" b="1" kern="1200" dirty="0"/>
        </a:p>
      </dsp:txBody>
      <dsp:txXfrm>
        <a:off x="0" y="0"/>
        <a:ext cx="10515600" cy="2333624"/>
      </dsp:txXfrm>
    </dsp:sp>
    <dsp:sp modelId="{528D981F-E0D1-1946-96F7-F3D6C38C5851}">
      <dsp:nvSpPr>
        <dsp:cNvPr id="0" name=""/>
        <dsp:cNvSpPr/>
      </dsp:nvSpPr>
      <dsp:spPr>
        <a:xfrm>
          <a:off x="0" y="2333624"/>
          <a:ext cx="10515600"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AAF044B1-6DC8-6B40-BF92-64B2EC3D433B}">
      <dsp:nvSpPr>
        <dsp:cNvPr id="0" name=""/>
        <dsp:cNvSpPr/>
      </dsp:nvSpPr>
      <dsp:spPr>
        <a:xfrm>
          <a:off x="0" y="2333624"/>
          <a:ext cx="10515600" cy="233362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1920" tIns="121920" rIns="121920" bIns="121920" numCol="1" spcCol="1270" anchor="t" anchorCtr="0">
          <a:noAutofit/>
        </a:bodyPr>
        <a:lstStyle/>
        <a:p>
          <a:pPr marL="0" lvl="0" indent="0" algn="l" defTabSz="1422400">
            <a:lnSpc>
              <a:spcPct val="90000"/>
            </a:lnSpc>
            <a:spcBef>
              <a:spcPct val="0"/>
            </a:spcBef>
            <a:spcAft>
              <a:spcPct val="35000"/>
            </a:spcAft>
            <a:buNone/>
          </a:pPr>
          <a:r>
            <a:rPr lang="en-GB" sz="3200" kern="1200" dirty="0"/>
            <a:t>We will implement a systematic and a </a:t>
          </a:r>
          <a:r>
            <a:rPr lang="en-GB" sz="3200" b="1" kern="1200" dirty="0"/>
            <a:t>structured communication tool</a:t>
          </a:r>
          <a:r>
            <a:rPr lang="en-GB" sz="3200" kern="1200" dirty="0"/>
            <a:t> to be used when escalating– AID – Advice, Inform, Do - to help people ask for advice or to inform or to achieve a response </a:t>
          </a:r>
          <a:endParaRPr lang="en-GB" sz="3200" b="1" kern="1200" dirty="0"/>
        </a:p>
      </dsp:txBody>
      <dsp:txXfrm>
        <a:off x="0" y="2333624"/>
        <a:ext cx="10515600" cy="2333624"/>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B21881E-F802-7341-94A6-397A3D76C61E}">
      <dsp:nvSpPr>
        <dsp:cNvPr id="0" name=""/>
        <dsp:cNvSpPr/>
      </dsp:nvSpPr>
      <dsp:spPr>
        <a:xfrm>
          <a:off x="0" y="0"/>
          <a:ext cx="10515600"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F103788D-0DD1-0848-8C8D-2E6AEF81401B}">
      <dsp:nvSpPr>
        <dsp:cNvPr id="0" name=""/>
        <dsp:cNvSpPr/>
      </dsp:nvSpPr>
      <dsp:spPr>
        <a:xfrm>
          <a:off x="0" y="0"/>
          <a:ext cx="10515600" cy="233362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1920" tIns="121920" rIns="121920" bIns="121920" numCol="1" spcCol="1270" anchor="t" anchorCtr="0">
          <a:noAutofit/>
        </a:bodyPr>
        <a:lstStyle/>
        <a:p>
          <a:pPr marL="0" lvl="0" indent="0" algn="l" defTabSz="1422400">
            <a:lnSpc>
              <a:spcPct val="90000"/>
            </a:lnSpc>
            <a:spcBef>
              <a:spcPct val="0"/>
            </a:spcBef>
            <a:spcAft>
              <a:spcPct val="35000"/>
            </a:spcAft>
            <a:buNone/>
          </a:pPr>
          <a:r>
            <a:rPr lang="en-GB" sz="3200" kern="1200" dirty="0"/>
            <a:t>The team will implement </a:t>
          </a:r>
          <a:r>
            <a:rPr lang="en-GB" sz="3200" b="1" kern="1200" dirty="0"/>
            <a:t>Teach or Treat </a:t>
          </a:r>
          <a:r>
            <a:rPr lang="en-GB" sz="3200" kern="1200" dirty="0"/>
            <a:t>to support respectful and appropriate responses to clinical escalation, strengthening learning conversations between multi-disciplinary team colleagues </a:t>
          </a:r>
        </a:p>
      </dsp:txBody>
      <dsp:txXfrm>
        <a:off x="0" y="0"/>
        <a:ext cx="10515600" cy="2333624"/>
      </dsp:txXfrm>
    </dsp:sp>
    <dsp:sp modelId="{0E049A0B-56AB-1F48-AFD4-019A085BA9EA}">
      <dsp:nvSpPr>
        <dsp:cNvPr id="0" name=""/>
        <dsp:cNvSpPr/>
      </dsp:nvSpPr>
      <dsp:spPr>
        <a:xfrm>
          <a:off x="0" y="2333624"/>
          <a:ext cx="10515600"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FE489809-5CD0-D24C-8BB5-BC7EB7A9147E}">
      <dsp:nvSpPr>
        <dsp:cNvPr id="0" name=""/>
        <dsp:cNvSpPr/>
      </dsp:nvSpPr>
      <dsp:spPr>
        <a:xfrm>
          <a:off x="0" y="2333624"/>
          <a:ext cx="10515600" cy="233362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1920" tIns="121920" rIns="121920" bIns="121920" numCol="1" spcCol="1270" anchor="t" anchorCtr="0">
          <a:noAutofit/>
        </a:bodyPr>
        <a:lstStyle/>
        <a:p>
          <a:pPr marL="0" lvl="0" indent="0" algn="l" defTabSz="1422400">
            <a:lnSpc>
              <a:spcPct val="90000"/>
            </a:lnSpc>
            <a:spcBef>
              <a:spcPct val="0"/>
            </a:spcBef>
            <a:spcAft>
              <a:spcPct val="35000"/>
            </a:spcAft>
            <a:buNone/>
          </a:pPr>
          <a:r>
            <a:rPr lang="en-GB" sz="3200" b="0" kern="1200" dirty="0"/>
            <a:t>Respond kindly, quickly and appropriately to escalated concerns (Treat) or explain WHY you are not concerned (Teach)</a:t>
          </a:r>
          <a:endParaRPr lang="en-GB" sz="3200" b="1" kern="1200" dirty="0"/>
        </a:p>
      </dsp:txBody>
      <dsp:txXfrm>
        <a:off x="0" y="2333624"/>
        <a:ext cx="10515600" cy="2333624"/>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hierarchy4">
  <dgm:title val=""/>
  <dgm:desc val=""/>
  <dgm:catLst>
    <dgm:cat type="hierarchy" pri="4000"/>
    <dgm:cat type="list" pri="24000"/>
    <dgm:cat type="relationship" pri="10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T"/>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t"/>
              </dgm:alg>
            </dgm:if>
            <dgm:else name="Name1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T"/>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t"/>
                    </dgm:alg>
                  </dgm:if>
                  <dgm:else name="Name17">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T"/>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t"/>
                          </dgm:alg>
                        </dgm:if>
                        <dgm:else name="Name24">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T"/>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t"/>
                                </dgm:alg>
                              </dgm:if>
                              <dgm:else name="Name3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layout3.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4.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5.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81D4DF1-DECD-4309-8E73-C6ED0499198A}" type="datetimeFigureOut">
              <a:rPr lang="en-GB" smtClean="0"/>
              <a:t>24/03/2022</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129FFF1-8176-4D86-AE56-A32296B6A0CE}" type="slidenum">
              <a:rPr lang="en-GB" smtClean="0"/>
              <a:t>‹#›</a:t>
            </a:fld>
            <a:endParaRPr lang="en-GB"/>
          </a:p>
        </p:txBody>
      </p:sp>
    </p:spTree>
    <p:extLst>
      <p:ext uri="{BB962C8B-B14F-4D97-AF65-F5344CB8AC3E}">
        <p14:creationId xmlns:p14="http://schemas.microsoft.com/office/powerpoint/2010/main" val="21528400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The scope of the quality improvement component of the  programme has been narrowed down following the diagnostics and prioritisation stages of the programme.  </a:t>
            </a:r>
          </a:p>
          <a:p>
            <a:endParaRPr lang="en-GB" dirty="0"/>
          </a:p>
          <a:p>
            <a:r>
              <a:rPr lang="en-GB" dirty="0"/>
              <a:t>The </a:t>
            </a:r>
            <a:r>
              <a:rPr lang="en-GB" b="1" dirty="0"/>
              <a:t>scope </a:t>
            </a:r>
            <a:r>
              <a:rPr lang="en-GB" dirty="0"/>
              <a:t>therefore is to focus improvement activity in relation to </a:t>
            </a:r>
            <a:r>
              <a:rPr lang="en-GB" b="1" dirty="0"/>
              <a:t>team of the shift, escalation of clinical concerns, effective response to concerns raised and communication</a:t>
            </a:r>
            <a:r>
              <a:rPr lang="en-GB" dirty="0"/>
              <a:t>.</a:t>
            </a:r>
          </a:p>
          <a:p>
            <a:endParaRPr lang="en-GB" dirty="0"/>
          </a:p>
        </p:txBody>
      </p:sp>
      <p:sp>
        <p:nvSpPr>
          <p:cNvPr id="4" name="Slide Number Placeholder 3"/>
          <p:cNvSpPr>
            <a:spLocks noGrp="1"/>
          </p:cNvSpPr>
          <p:nvPr>
            <p:ph type="sldNum" sz="quarter" idx="10"/>
          </p:nvPr>
        </p:nvSpPr>
        <p:spPr/>
        <p:txBody>
          <a:bodyPr/>
          <a:lstStyle/>
          <a:p>
            <a:fld id="{65CCB90A-C289-4D5B-B7BD-C0306BE4189C}" type="slidenum">
              <a:rPr lang="en-GB" smtClean="0"/>
              <a:t>15</a:t>
            </a:fld>
            <a:endParaRPr lang="en-GB" dirty="0"/>
          </a:p>
        </p:txBody>
      </p:sp>
    </p:spTree>
    <p:extLst>
      <p:ext uri="{BB962C8B-B14F-4D97-AF65-F5344CB8AC3E}">
        <p14:creationId xmlns:p14="http://schemas.microsoft.com/office/powerpoint/2010/main" val="41618068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GB" dirty="0"/>
          </a:p>
        </p:txBody>
      </p:sp>
      <p:sp>
        <p:nvSpPr>
          <p:cNvPr id="4" name="Slide Number Placeholder 3"/>
          <p:cNvSpPr>
            <a:spLocks noGrp="1"/>
          </p:cNvSpPr>
          <p:nvPr>
            <p:ph type="sldNum" sz="quarter" idx="10"/>
          </p:nvPr>
        </p:nvSpPr>
        <p:spPr/>
        <p:txBody>
          <a:bodyPr/>
          <a:lstStyle/>
          <a:p>
            <a:fld id="{65CCB90A-C289-4D5B-B7BD-C0306BE4189C}" type="slidenum">
              <a:rPr lang="en-GB" smtClean="0"/>
              <a:t>21</a:t>
            </a:fld>
            <a:endParaRPr lang="en-GB" dirty="0"/>
          </a:p>
        </p:txBody>
      </p:sp>
    </p:spTree>
    <p:extLst>
      <p:ext uri="{BB962C8B-B14F-4D97-AF65-F5344CB8AC3E}">
        <p14:creationId xmlns:p14="http://schemas.microsoft.com/office/powerpoint/2010/main" val="324642703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47BDF770-9B26-43A3-963D-8E71AB90E23F}" type="datetimeFigureOut">
              <a:rPr lang="en-GB" smtClean="0"/>
              <a:t>24/03/2022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B298B9C-E771-414E-AC40-B369AAEFE60C}" type="slidenum">
              <a:rPr lang="en-GB" smtClean="0"/>
              <a:t>‹#›</a:t>
            </a:fld>
            <a:endParaRPr lang="en-GB"/>
          </a:p>
        </p:txBody>
      </p:sp>
    </p:spTree>
    <p:extLst>
      <p:ext uri="{BB962C8B-B14F-4D97-AF65-F5344CB8AC3E}">
        <p14:creationId xmlns:p14="http://schemas.microsoft.com/office/powerpoint/2010/main" val="33864478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47BDF770-9B26-43A3-963D-8E71AB90E23F}" type="datetimeFigureOut">
              <a:rPr lang="en-GB" smtClean="0"/>
              <a:t>24/03/2022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B298B9C-E771-414E-AC40-B369AAEFE60C}" type="slidenum">
              <a:rPr lang="en-GB" smtClean="0"/>
              <a:t>‹#›</a:t>
            </a:fld>
            <a:endParaRPr lang="en-GB"/>
          </a:p>
        </p:txBody>
      </p:sp>
    </p:spTree>
    <p:extLst>
      <p:ext uri="{BB962C8B-B14F-4D97-AF65-F5344CB8AC3E}">
        <p14:creationId xmlns:p14="http://schemas.microsoft.com/office/powerpoint/2010/main" val="19797477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47BDF770-9B26-43A3-963D-8E71AB90E23F}" type="datetimeFigureOut">
              <a:rPr lang="en-GB" smtClean="0"/>
              <a:t>24/03/2022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B298B9C-E771-414E-AC40-B369AAEFE60C}" type="slidenum">
              <a:rPr lang="en-GB" smtClean="0"/>
              <a:t>‹#›</a:t>
            </a:fld>
            <a:endParaRPr lang="en-GB"/>
          </a:p>
        </p:txBody>
      </p:sp>
    </p:spTree>
    <p:extLst>
      <p:ext uri="{BB962C8B-B14F-4D97-AF65-F5344CB8AC3E}">
        <p14:creationId xmlns:p14="http://schemas.microsoft.com/office/powerpoint/2010/main" val="9412226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47BDF770-9B26-43A3-963D-8E71AB90E23F}" type="datetimeFigureOut">
              <a:rPr lang="en-GB" smtClean="0"/>
              <a:t>24/03/2022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B298B9C-E771-414E-AC40-B369AAEFE60C}" type="slidenum">
              <a:rPr lang="en-GB" smtClean="0"/>
              <a:t>‹#›</a:t>
            </a:fld>
            <a:endParaRPr lang="en-GB"/>
          </a:p>
        </p:txBody>
      </p:sp>
    </p:spTree>
    <p:extLst>
      <p:ext uri="{BB962C8B-B14F-4D97-AF65-F5344CB8AC3E}">
        <p14:creationId xmlns:p14="http://schemas.microsoft.com/office/powerpoint/2010/main" val="20338530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7BDF770-9B26-43A3-963D-8E71AB90E23F}" type="datetimeFigureOut">
              <a:rPr lang="en-GB" smtClean="0"/>
              <a:t>24/03/2022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B298B9C-E771-414E-AC40-B369AAEFE60C}" type="slidenum">
              <a:rPr lang="en-GB" smtClean="0"/>
              <a:t>‹#›</a:t>
            </a:fld>
            <a:endParaRPr lang="en-GB"/>
          </a:p>
        </p:txBody>
      </p:sp>
    </p:spTree>
    <p:extLst>
      <p:ext uri="{BB962C8B-B14F-4D97-AF65-F5344CB8AC3E}">
        <p14:creationId xmlns:p14="http://schemas.microsoft.com/office/powerpoint/2010/main" val="6859744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47BDF770-9B26-43A3-963D-8E71AB90E23F}" type="datetimeFigureOut">
              <a:rPr lang="en-GB" smtClean="0"/>
              <a:t>24/03/2022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B298B9C-E771-414E-AC40-B369AAEFE60C}" type="slidenum">
              <a:rPr lang="en-GB" smtClean="0"/>
              <a:t>‹#›</a:t>
            </a:fld>
            <a:endParaRPr lang="en-GB"/>
          </a:p>
        </p:txBody>
      </p:sp>
    </p:spTree>
    <p:extLst>
      <p:ext uri="{BB962C8B-B14F-4D97-AF65-F5344CB8AC3E}">
        <p14:creationId xmlns:p14="http://schemas.microsoft.com/office/powerpoint/2010/main" val="16019825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47BDF770-9B26-43A3-963D-8E71AB90E23F}" type="datetimeFigureOut">
              <a:rPr lang="en-GB" smtClean="0"/>
              <a:t>24/03/2022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CB298B9C-E771-414E-AC40-B369AAEFE60C}" type="slidenum">
              <a:rPr lang="en-GB" smtClean="0"/>
              <a:t>‹#›</a:t>
            </a:fld>
            <a:endParaRPr lang="en-GB"/>
          </a:p>
        </p:txBody>
      </p:sp>
    </p:spTree>
    <p:extLst>
      <p:ext uri="{BB962C8B-B14F-4D97-AF65-F5344CB8AC3E}">
        <p14:creationId xmlns:p14="http://schemas.microsoft.com/office/powerpoint/2010/main" val="18073262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47BDF770-9B26-43A3-963D-8E71AB90E23F}" type="datetimeFigureOut">
              <a:rPr lang="en-GB" smtClean="0"/>
              <a:t>24/03/2022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CB298B9C-E771-414E-AC40-B369AAEFE60C}" type="slidenum">
              <a:rPr lang="en-GB" smtClean="0"/>
              <a:t>‹#›</a:t>
            </a:fld>
            <a:endParaRPr lang="en-GB"/>
          </a:p>
        </p:txBody>
      </p:sp>
    </p:spTree>
    <p:extLst>
      <p:ext uri="{BB962C8B-B14F-4D97-AF65-F5344CB8AC3E}">
        <p14:creationId xmlns:p14="http://schemas.microsoft.com/office/powerpoint/2010/main" val="20628603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7BDF770-9B26-43A3-963D-8E71AB90E23F}" type="datetimeFigureOut">
              <a:rPr lang="en-GB" smtClean="0"/>
              <a:t>24/03/2022</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CB298B9C-E771-414E-AC40-B369AAEFE60C}" type="slidenum">
              <a:rPr lang="en-GB" smtClean="0"/>
              <a:t>‹#›</a:t>
            </a:fld>
            <a:endParaRPr lang="en-GB"/>
          </a:p>
        </p:txBody>
      </p:sp>
    </p:spTree>
    <p:extLst>
      <p:ext uri="{BB962C8B-B14F-4D97-AF65-F5344CB8AC3E}">
        <p14:creationId xmlns:p14="http://schemas.microsoft.com/office/powerpoint/2010/main" val="32259782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7BDF770-9B26-43A3-963D-8E71AB90E23F}" type="datetimeFigureOut">
              <a:rPr lang="en-GB" smtClean="0"/>
              <a:t>24/03/2022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B298B9C-E771-414E-AC40-B369AAEFE60C}" type="slidenum">
              <a:rPr lang="en-GB" smtClean="0"/>
              <a:t>‹#›</a:t>
            </a:fld>
            <a:endParaRPr lang="en-GB"/>
          </a:p>
        </p:txBody>
      </p:sp>
    </p:spTree>
    <p:extLst>
      <p:ext uri="{BB962C8B-B14F-4D97-AF65-F5344CB8AC3E}">
        <p14:creationId xmlns:p14="http://schemas.microsoft.com/office/powerpoint/2010/main" val="9387918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7BDF770-9B26-43A3-963D-8E71AB90E23F}" type="datetimeFigureOut">
              <a:rPr lang="en-GB" smtClean="0"/>
              <a:t>24/03/2022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B298B9C-E771-414E-AC40-B369AAEFE60C}" type="slidenum">
              <a:rPr lang="en-GB" smtClean="0"/>
              <a:t>‹#›</a:t>
            </a:fld>
            <a:endParaRPr lang="en-GB"/>
          </a:p>
        </p:txBody>
      </p:sp>
    </p:spTree>
    <p:extLst>
      <p:ext uri="{BB962C8B-B14F-4D97-AF65-F5344CB8AC3E}">
        <p14:creationId xmlns:p14="http://schemas.microsoft.com/office/powerpoint/2010/main" val="31599804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7BDF770-9B26-43A3-963D-8E71AB90E23F}" type="datetimeFigureOut">
              <a:rPr lang="en-GB" smtClean="0"/>
              <a:t>24/03/2022</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B298B9C-E771-414E-AC40-B369AAEFE60C}" type="slidenum">
              <a:rPr lang="en-GB" smtClean="0"/>
              <a:t>‹#›</a:t>
            </a:fld>
            <a:endParaRPr lang="en-GB"/>
          </a:p>
        </p:txBody>
      </p:sp>
    </p:spTree>
    <p:extLst>
      <p:ext uri="{BB962C8B-B14F-4D97-AF65-F5344CB8AC3E}">
        <p14:creationId xmlns:p14="http://schemas.microsoft.com/office/powerpoint/2010/main" val="233736865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8" Type="http://schemas.openxmlformats.org/officeDocument/2006/relationships/image" Target="../media/image1.jpeg"/><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3.xml"/><Relationship Id="rId7" Type="http://schemas.openxmlformats.org/officeDocument/2006/relationships/image" Target="../media/image1.jpeg"/><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4.xml"/><Relationship Id="rId7" Type="http://schemas.openxmlformats.org/officeDocument/2006/relationships/image" Target="../media/image1.jpeg"/><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5.xml"/><Relationship Id="rId7" Type="http://schemas.openxmlformats.org/officeDocument/2006/relationships/image" Target="../media/image1.jpeg"/><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3" Type="http://schemas.openxmlformats.org/officeDocument/2006/relationships/image" Target="../media/image5.png"/><Relationship Id="rId7"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png"/></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1.xml"/><Relationship Id="rId7" Type="http://schemas.openxmlformats.org/officeDocument/2006/relationships/image" Target="../media/image1.jpeg"/><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GB" dirty="0"/>
              <a:t>Creating a Successful Campaign and Leading Change</a:t>
            </a:r>
          </a:p>
        </p:txBody>
      </p:sp>
      <p:pic>
        <p:nvPicPr>
          <p:cNvPr id="3" name="Picture 2">
            <a:extLst>
              <a:ext uri="{FF2B5EF4-FFF2-40B4-BE49-F238E27FC236}">
                <a16:creationId xmlns:a16="http://schemas.microsoft.com/office/drawing/2014/main" id="{D444CB0D-3308-4603-99C9-47C339A7B12B}"/>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t="8703"/>
          <a:stretch/>
        </p:blipFill>
        <p:spPr>
          <a:xfrm>
            <a:off x="4196294" y="4199975"/>
            <a:ext cx="3457714" cy="1025967"/>
          </a:xfrm>
          <a:prstGeom prst="rect">
            <a:avLst/>
          </a:prstGeom>
          <a:ln>
            <a:noFill/>
          </a:ln>
        </p:spPr>
      </p:pic>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686981" y="0"/>
            <a:ext cx="2166622" cy="1218725"/>
          </a:xfrm>
          <a:prstGeom prst="rect">
            <a:avLst/>
          </a:prstGeom>
        </p:spPr>
      </p:pic>
      <p:pic>
        <p:nvPicPr>
          <p:cNvPr id="6" name="Picture 5">
            <a:extLst>
              <a:ext uri="{FF2B5EF4-FFF2-40B4-BE49-F238E27FC236}">
                <a16:creationId xmlns:a16="http://schemas.microsoft.com/office/drawing/2014/main" id="{A68E850F-F8A0-334F-AD4D-B08F3414C3B0}"/>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53810" y="0"/>
            <a:ext cx="2400300" cy="1898650"/>
          </a:xfrm>
          <a:prstGeom prst="rect">
            <a:avLst/>
          </a:prstGeom>
        </p:spPr>
      </p:pic>
    </p:spTree>
    <p:extLst>
      <p:ext uri="{BB962C8B-B14F-4D97-AF65-F5344CB8AC3E}">
        <p14:creationId xmlns:p14="http://schemas.microsoft.com/office/powerpoint/2010/main" val="38370086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8798D9-F05A-5746-8090-92C816CD7BB5}"/>
              </a:ext>
            </a:extLst>
          </p:cNvPr>
          <p:cNvSpPr>
            <a:spLocks noGrp="1"/>
          </p:cNvSpPr>
          <p:nvPr>
            <p:ph type="title"/>
          </p:nvPr>
        </p:nvSpPr>
        <p:spPr>
          <a:xfrm>
            <a:off x="264043" y="-70883"/>
            <a:ext cx="9474317" cy="1019574"/>
          </a:xfrm>
        </p:spPr>
        <p:txBody>
          <a:bodyPr>
            <a:normAutofit/>
          </a:bodyPr>
          <a:lstStyle/>
          <a:p>
            <a:r>
              <a:rPr lang="en-US" sz="3200" b="1" dirty="0">
                <a:solidFill>
                  <a:srgbClr val="C00000"/>
                </a:solidFill>
              </a:rPr>
              <a:t>Promoting Excellence in Teamwork </a:t>
            </a:r>
          </a:p>
        </p:txBody>
      </p:sp>
      <p:sp>
        <p:nvSpPr>
          <p:cNvPr id="3" name="Content Placeholder 2">
            <a:extLst>
              <a:ext uri="{FF2B5EF4-FFF2-40B4-BE49-F238E27FC236}">
                <a16:creationId xmlns:a16="http://schemas.microsoft.com/office/drawing/2014/main" id="{C82A0159-2DED-8A47-B89A-9790A67CE91E}"/>
              </a:ext>
            </a:extLst>
          </p:cNvPr>
          <p:cNvSpPr>
            <a:spLocks noGrp="1"/>
          </p:cNvSpPr>
          <p:nvPr>
            <p:ph idx="1"/>
          </p:nvPr>
        </p:nvSpPr>
        <p:spPr>
          <a:xfrm>
            <a:off x="774405" y="1254679"/>
            <a:ext cx="10515600" cy="5177944"/>
          </a:xfrm>
        </p:spPr>
        <p:txBody>
          <a:bodyPr>
            <a:normAutofit/>
          </a:bodyPr>
          <a:lstStyle/>
          <a:p>
            <a:pPr marL="0" indent="0">
              <a:buNone/>
            </a:pPr>
            <a:r>
              <a:rPr lang="en-US" sz="3200" dirty="0">
                <a:solidFill>
                  <a:schemeClr val="accent1">
                    <a:lumMod val="50000"/>
                  </a:schemeClr>
                </a:solidFill>
              </a:rPr>
              <a:t>Outcomes – if we achieved this what would it look like?</a:t>
            </a:r>
          </a:p>
          <a:p>
            <a:r>
              <a:rPr lang="en-US" sz="2400" dirty="0"/>
              <a:t>Improved debrief from previous shift and briefing for the following shift</a:t>
            </a:r>
          </a:p>
          <a:p>
            <a:r>
              <a:rPr lang="en-US" sz="2400" dirty="0"/>
              <a:t>Closing the shift and checking out sensitively - people going home emotionally safe and on time</a:t>
            </a:r>
          </a:p>
          <a:p>
            <a:r>
              <a:rPr lang="en-US" sz="2400" dirty="0"/>
              <a:t>Having the </a:t>
            </a:r>
            <a:r>
              <a:rPr lang="en-GB" sz="2400" dirty="0"/>
              <a:t>right people at the right time</a:t>
            </a:r>
          </a:p>
          <a:p>
            <a:r>
              <a:rPr lang="en-GB" sz="2400" dirty="0"/>
              <a:t>A safe environment which helps staff who are fearful of speaking up without repercussions</a:t>
            </a:r>
          </a:p>
          <a:p>
            <a:r>
              <a:rPr lang="en-GB" sz="2400" dirty="0"/>
              <a:t>A reduction in the feelings of hierarchy and inability to escalate valid concerns</a:t>
            </a:r>
          </a:p>
          <a:p>
            <a:r>
              <a:rPr lang="en-GB" sz="2400" dirty="0"/>
              <a:t>A way to thank staff and give positive feedback when things have been escalated and gone well – to show gratitude and kindness</a:t>
            </a:r>
          </a:p>
          <a:p>
            <a:r>
              <a:rPr lang="en-GB" sz="2400" dirty="0"/>
              <a:t>Improvements in our listening to and involvement of women</a:t>
            </a:r>
          </a:p>
          <a:p>
            <a:endParaRPr lang="en-US" dirty="0"/>
          </a:p>
        </p:txBody>
      </p:sp>
      <p:pic>
        <p:nvPicPr>
          <p:cNvPr id="5" name="Picture 4">
            <a:extLst>
              <a:ext uri="{FF2B5EF4-FFF2-40B4-BE49-F238E27FC236}">
                <a16:creationId xmlns:a16="http://schemas.microsoft.com/office/drawing/2014/main" id="{BB5B07EA-5E42-B948-AC58-FB4E9487D90D}"/>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t="8703"/>
          <a:stretch/>
        </p:blipFill>
        <p:spPr>
          <a:xfrm>
            <a:off x="9129932" y="148340"/>
            <a:ext cx="2905858" cy="862221"/>
          </a:xfrm>
          <a:prstGeom prst="rect">
            <a:avLst/>
          </a:prstGeom>
        </p:spPr>
      </p:pic>
    </p:spTree>
    <p:extLst>
      <p:ext uri="{BB962C8B-B14F-4D97-AF65-F5344CB8AC3E}">
        <p14:creationId xmlns:p14="http://schemas.microsoft.com/office/powerpoint/2010/main" val="40467695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509516-45B1-C94E-AFE3-07A4C520F241}"/>
              </a:ext>
            </a:extLst>
          </p:cNvPr>
          <p:cNvSpPr>
            <a:spLocks noGrp="1"/>
          </p:cNvSpPr>
          <p:nvPr>
            <p:ph type="title"/>
          </p:nvPr>
        </p:nvSpPr>
        <p:spPr>
          <a:xfrm>
            <a:off x="92365" y="708193"/>
            <a:ext cx="11658600" cy="635698"/>
          </a:xfrm>
        </p:spPr>
        <p:txBody>
          <a:bodyPr>
            <a:normAutofit/>
          </a:bodyPr>
          <a:lstStyle/>
          <a:p>
            <a:r>
              <a:rPr lang="en-US" sz="2800" dirty="0"/>
              <a:t>Positive Changes Seen in Units Who Have Implemented these Interventions</a:t>
            </a:r>
          </a:p>
        </p:txBody>
      </p:sp>
      <p:sp>
        <p:nvSpPr>
          <p:cNvPr id="9" name="TextBox 8"/>
          <p:cNvSpPr txBox="1"/>
          <p:nvPr/>
        </p:nvSpPr>
        <p:spPr>
          <a:xfrm>
            <a:off x="357910" y="1533159"/>
            <a:ext cx="4000500" cy="4708981"/>
          </a:xfrm>
          <a:prstGeom prst="rect">
            <a:avLst/>
          </a:prstGeom>
          <a:solidFill>
            <a:schemeClr val="accent5"/>
          </a:solidFill>
          <a:ln>
            <a:noFill/>
          </a:ln>
        </p:spPr>
        <p:style>
          <a:lnRef idx="0">
            <a:scrgbClr r="0" g="0" b="0"/>
          </a:lnRef>
          <a:fillRef idx="0">
            <a:scrgbClr r="0" g="0" b="0"/>
          </a:fillRef>
          <a:effectRef idx="0">
            <a:scrgbClr r="0" g="0" b="0"/>
          </a:effectRef>
          <a:fontRef idx="minor">
            <a:schemeClr val="lt1"/>
          </a:fontRef>
        </p:style>
        <p:txBody>
          <a:bodyPr wrap="square" rtlCol="0">
            <a:spAutoFit/>
          </a:bodyPr>
          <a:lstStyle/>
          <a:p>
            <a:r>
              <a:rPr lang="en-GB" sz="2400" b="1" dirty="0"/>
              <a:t>Teach or Treat</a:t>
            </a:r>
          </a:p>
          <a:p>
            <a:endParaRPr lang="en-GB" sz="2400" b="1" dirty="0"/>
          </a:p>
          <a:p>
            <a:pPr marL="285750" indent="-285750">
              <a:buFont typeface="Arial" panose="020B0604020202020204" pitchFamily="34" charset="0"/>
              <a:buChar char="•"/>
            </a:pPr>
            <a:r>
              <a:rPr lang="en-GB" dirty="0"/>
              <a:t>Staff feel more empowered, confident and psychologically safe to ask questions</a:t>
            </a:r>
          </a:p>
          <a:p>
            <a:pPr marL="285750" indent="-285750">
              <a:buFont typeface="Arial" panose="020B0604020202020204" pitchFamily="34" charset="0"/>
              <a:buChar char="•"/>
            </a:pPr>
            <a:endParaRPr lang="en-GB" dirty="0"/>
          </a:p>
          <a:p>
            <a:pPr marL="285750" indent="-285750">
              <a:buFont typeface="Arial" panose="020B0604020202020204" pitchFamily="34" charset="0"/>
              <a:buChar char="•"/>
            </a:pPr>
            <a:r>
              <a:rPr lang="en-GB" dirty="0"/>
              <a:t>Promoted learning environments</a:t>
            </a:r>
          </a:p>
          <a:p>
            <a:pPr marL="285750" indent="-285750">
              <a:buFont typeface="Arial" panose="020B0604020202020204" pitchFamily="34" charset="0"/>
              <a:buChar char="•"/>
            </a:pPr>
            <a:endParaRPr lang="en-GB" dirty="0"/>
          </a:p>
          <a:p>
            <a:pPr marL="285750" indent="-285750">
              <a:buFont typeface="Arial" panose="020B0604020202020204" pitchFamily="34" charset="0"/>
              <a:buChar char="•"/>
            </a:pPr>
            <a:r>
              <a:rPr lang="en-GB" dirty="0"/>
              <a:t>Rationales behind decision-making explained</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dirty="0"/>
              <a:t>Women find it reassuring and respectful</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dirty="0"/>
              <a:t>Framework for concise communication</a:t>
            </a:r>
          </a:p>
        </p:txBody>
      </p:sp>
      <p:sp>
        <p:nvSpPr>
          <p:cNvPr id="11" name="TextBox 10"/>
          <p:cNvSpPr txBox="1"/>
          <p:nvPr/>
        </p:nvSpPr>
        <p:spPr>
          <a:xfrm>
            <a:off x="4784322" y="1533159"/>
            <a:ext cx="3548148" cy="5170646"/>
          </a:xfrm>
          <a:prstGeom prst="rect">
            <a:avLst/>
          </a:prstGeom>
          <a:solidFill>
            <a:schemeClr val="accent2"/>
          </a:solidFill>
          <a:ln>
            <a:noFill/>
          </a:ln>
        </p:spPr>
        <p:style>
          <a:lnRef idx="0">
            <a:scrgbClr r="0" g="0" b="0"/>
          </a:lnRef>
          <a:fillRef idx="0">
            <a:scrgbClr r="0" g="0" b="0"/>
          </a:fillRef>
          <a:effectRef idx="0">
            <a:scrgbClr r="0" g="0" b="0"/>
          </a:effectRef>
          <a:fontRef idx="minor">
            <a:schemeClr val="lt1"/>
          </a:fontRef>
        </p:style>
        <p:txBody>
          <a:bodyPr wrap="square" rtlCol="0">
            <a:spAutoFit/>
          </a:bodyPr>
          <a:lstStyle/>
          <a:p>
            <a:r>
              <a:rPr lang="en-US" sz="2400" b="1" dirty="0">
                <a:solidFill>
                  <a:schemeClr val="bg1">
                    <a:lumMod val="95000"/>
                  </a:schemeClr>
                </a:solidFill>
              </a:rPr>
              <a:t>AID</a:t>
            </a:r>
          </a:p>
          <a:p>
            <a:endParaRPr lang="en-US" dirty="0">
              <a:solidFill>
                <a:schemeClr val="bg1">
                  <a:lumMod val="95000"/>
                </a:schemeClr>
              </a:solidFill>
            </a:endParaRPr>
          </a:p>
          <a:p>
            <a:pPr marL="285750" indent="-285750">
              <a:buFont typeface="Arial" panose="020B0604020202020204" pitchFamily="34" charset="0"/>
              <a:buChar char="•"/>
            </a:pPr>
            <a:r>
              <a:rPr lang="en-US" dirty="0">
                <a:solidFill>
                  <a:schemeClr val="bg1">
                    <a:lumMod val="95000"/>
                  </a:schemeClr>
                </a:solidFill>
              </a:rPr>
              <a:t>Escalation made more precise and direct </a:t>
            </a:r>
          </a:p>
          <a:p>
            <a:pPr marL="285750" indent="-285750">
              <a:buFont typeface="Arial" panose="020B0604020202020204" pitchFamily="34" charset="0"/>
              <a:buChar char="•"/>
            </a:pPr>
            <a:endParaRPr lang="en-US" dirty="0">
              <a:solidFill>
                <a:schemeClr val="bg1">
                  <a:lumMod val="95000"/>
                </a:schemeClr>
              </a:solidFill>
            </a:endParaRPr>
          </a:p>
          <a:p>
            <a:pPr marL="285750" indent="-285750">
              <a:buFont typeface="Arial" panose="020B0604020202020204" pitchFamily="34" charset="0"/>
              <a:buChar char="•"/>
            </a:pPr>
            <a:r>
              <a:rPr lang="en-US" dirty="0">
                <a:solidFill>
                  <a:schemeClr val="bg1">
                    <a:lumMod val="95000"/>
                  </a:schemeClr>
                </a:solidFill>
              </a:rPr>
              <a:t>Standardized conversations</a:t>
            </a:r>
          </a:p>
          <a:p>
            <a:pPr marL="285750" indent="-285750">
              <a:buFont typeface="Arial" panose="020B0604020202020204" pitchFamily="34" charset="0"/>
              <a:buChar char="•"/>
            </a:pPr>
            <a:endParaRPr lang="en-US" dirty="0">
              <a:solidFill>
                <a:schemeClr val="bg1">
                  <a:lumMod val="95000"/>
                </a:schemeClr>
              </a:solidFill>
            </a:endParaRPr>
          </a:p>
          <a:p>
            <a:pPr marL="285750" indent="-285750">
              <a:buFont typeface="Arial" panose="020B0604020202020204" pitchFamily="34" charset="0"/>
              <a:buChar char="•"/>
            </a:pPr>
            <a:r>
              <a:rPr lang="en-US" dirty="0">
                <a:solidFill>
                  <a:schemeClr val="bg1">
                    <a:lumMod val="95000"/>
                  </a:schemeClr>
                </a:solidFill>
              </a:rPr>
              <a:t>Better than SBAR</a:t>
            </a:r>
          </a:p>
          <a:p>
            <a:pPr marL="285750" indent="-285750">
              <a:buFont typeface="Arial" panose="020B0604020202020204" pitchFamily="34" charset="0"/>
              <a:buChar char="•"/>
            </a:pPr>
            <a:endParaRPr lang="en-US" dirty="0">
              <a:solidFill>
                <a:schemeClr val="bg1">
                  <a:lumMod val="95000"/>
                </a:schemeClr>
              </a:solidFill>
            </a:endParaRPr>
          </a:p>
          <a:p>
            <a:pPr marL="285750" indent="-285750">
              <a:buFont typeface="Arial" panose="020B0604020202020204" pitchFamily="34" charset="0"/>
              <a:buChar char="•"/>
            </a:pPr>
            <a:r>
              <a:rPr lang="en-US" dirty="0">
                <a:solidFill>
                  <a:schemeClr val="bg1">
                    <a:lumMod val="95000"/>
                  </a:schemeClr>
                </a:solidFill>
              </a:rPr>
              <a:t>Especially helpful for night shift calls</a:t>
            </a:r>
          </a:p>
          <a:p>
            <a:endParaRPr lang="en-US" dirty="0">
              <a:solidFill>
                <a:schemeClr val="bg1">
                  <a:lumMod val="95000"/>
                </a:schemeClr>
              </a:solidFill>
            </a:endParaRPr>
          </a:p>
          <a:p>
            <a:pPr marL="285750" indent="-285750">
              <a:buFont typeface="Arial" panose="020B0604020202020204" pitchFamily="34" charset="0"/>
              <a:buChar char="•"/>
            </a:pPr>
            <a:r>
              <a:rPr lang="en-US" dirty="0">
                <a:solidFill>
                  <a:schemeClr val="bg1">
                    <a:lumMod val="95000"/>
                  </a:schemeClr>
                </a:solidFill>
              </a:rPr>
              <a:t>Staff more confident when escalating to consultants </a:t>
            </a:r>
          </a:p>
          <a:p>
            <a:pPr marL="285750" indent="-285750">
              <a:buFont typeface="Arial" panose="020B0604020202020204" pitchFamily="34" charset="0"/>
              <a:buChar char="•"/>
            </a:pPr>
            <a:endParaRPr lang="en-US" dirty="0">
              <a:solidFill>
                <a:schemeClr val="bg1">
                  <a:lumMod val="95000"/>
                </a:schemeClr>
              </a:solidFill>
            </a:endParaRPr>
          </a:p>
          <a:p>
            <a:pPr marL="285750" indent="-285750">
              <a:buFont typeface="Arial" panose="020B0604020202020204" pitchFamily="34" charset="0"/>
              <a:buChar char="•"/>
            </a:pPr>
            <a:r>
              <a:rPr lang="en-US" dirty="0">
                <a:solidFill>
                  <a:schemeClr val="bg1">
                    <a:lumMod val="95000"/>
                  </a:schemeClr>
                </a:solidFill>
              </a:rPr>
              <a:t>Most improvement in communication between Band 7 coordinators and consultants </a:t>
            </a:r>
          </a:p>
        </p:txBody>
      </p:sp>
      <p:sp>
        <p:nvSpPr>
          <p:cNvPr id="13" name="TextBox 12"/>
          <p:cNvSpPr txBox="1"/>
          <p:nvPr/>
        </p:nvSpPr>
        <p:spPr>
          <a:xfrm>
            <a:off x="8725189" y="1533159"/>
            <a:ext cx="3288838" cy="4616648"/>
          </a:xfrm>
          <a:prstGeom prst="rect">
            <a:avLst/>
          </a:prstGeom>
          <a:solidFill>
            <a:schemeClr val="accent6"/>
          </a:solidFill>
          <a:ln>
            <a:noFill/>
          </a:ln>
        </p:spPr>
        <p:style>
          <a:lnRef idx="0">
            <a:scrgbClr r="0" g="0" b="0"/>
          </a:lnRef>
          <a:fillRef idx="0">
            <a:scrgbClr r="0" g="0" b="0"/>
          </a:fillRef>
          <a:effectRef idx="0">
            <a:scrgbClr r="0" g="0" b="0"/>
          </a:effectRef>
          <a:fontRef idx="minor">
            <a:schemeClr val="lt1"/>
          </a:fontRef>
        </p:style>
        <p:txBody>
          <a:bodyPr wrap="square" rtlCol="0">
            <a:spAutoFit/>
          </a:bodyPr>
          <a:lstStyle/>
          <a:p>
            <a:r>
              <a:rPr lang="en-US" sz="2400" b="1" dirty="0">
                <a:solidFill>
                  <a:schemeClr val="bg1"/>
                </a:solidFill>
              </a:rPr>
              <a:t>TOS</a:t>
            </a:r>
          </a:p>
          <a:p>
            <a:pPr marL="285750" indent="-285750">
              <a:buFont typeface="Arial" panose="020B0604020202020204" pitchFamily="34" charset="0"/>
              <a:buChar char="•"/>
            </a:pPr>
            <a:endParaRPr lang="en-US" dirty="0">
              <a:solidFill>
                <a:schemeClr val="bg1"/>
              </a:solidFill>
            </a:endParaRPr>
          </a:p>
          <a:p>
            <a:pPr marL="285750" indent="-285750">
              <a:buFont typeface="Arial" panose="020B0604020202020204" pitchFamily="34" charset="0"/>
              <a:buChar char="•"/>
            </a:pPr>
            <a:r>
              <a:rPr lang="en-US" dirty="0">
                <a:solidFill>
                  <a:schemeClr val="bg1"/>
                </a:solidFill>
              </a:rPr>
              <a:t>Similar to sign in and sign out of the surgical checklist</a:t>
            </a:r>
          </a:p>
          <a:p>
            <a:pPr marL="285750" indent="-285750">
              <a:buFont typeface="Arial" panose="020B0604020202020204" pitchFamily="34" charset="0"/>
              <a:buChar char="•"/>
            </a:pPr>
            <a:endParaRPr lang="en-US" dirty="0">
              <a:solidFill>
                <a:schemeClr val="bg1"/>
              </a:solidFill>
            </a:endParaRPr>
          </a:p>
          <a:p>
            <a:pPr marL="285750" indent="-285750">
              <a:buFont typeface="Arial" panose="020B0604020202020204" pitchFamily="34" charset="0"/>
              <a:buChar char="•"/>
            </a:pPr>
            <a:r>
              <a:rPr lang="en-US" dirty="0">
                <a:solidFill>
                  <a:schemeClr val="bg1"/>
                </a:solidFill>
              </a:rPr>
              <a:t>Great to identify who was there/skill mix for shift</a:t>
            </a:r>
          </a:p>
          <a:p>
            <a:r>
              <a:rPr lang="en-US" dirty="0">
                <a:solidFill>
                  <a:schemeClr val="bg1"/>
                </a:solidFill>
              </a:rPr>
              <a:t> </a:t>
            </a:r>
          </a:p>
          <a:p>
            <a:pPr marL="285750" indent="-285750">
              <a:buFont typeface="Arial" panose="020B0604020202020204" pitchFamily="34" charset="0"/>
              <a:buChar char="•"/>
            </a:pPr>
            <a:r>
              <a:rPr lang="en-US" dirty="0">
                <a:solidFill>
                  <a:schemeClr val="bg1"/>
                </a:solidFill>
              </a:rPr>
              <a:t>Supportive of staff’s individual needs</a:t>
            </a:r>
          </a:p>
          <a:p>
            <a:pPr marL="285750" indent="-285750">
              <a:buFont typeface="Arial" panose="020B0604020202020204" pitchFamily="34" charset="0"/>
              <a:buChar char="•"/>
            </a:pPr>
            <a:endParaRPr lang="en-US" dirty="0">
              <a:solidFill>
                <a:schemeClr val="bg1"/>
              </a:solidFill>
            </a:endParaRPr>
          </a:p>
          <a:p>
            <a:pPr marL="285750" indent="-285750">
              <a:buFont typeface="Arial" panose="020B0604020202020204" pitchFamily="34" charset="0"/>
              <a:buChar char="•"/>
            </a:pPr>
            <a:r>
              <a:rPr lang="en-US" dirty="0">
                <a:solidFill>
                  <a:schemeClr val="bg1"/>
                </a:solidFill>
              </a:rPr>
              <a:t>Helped students, junior and new staff</a:t>
            </a:r>
          </a:p>
          <a:p>
            <a:pPr marL="285750" indent="-285750">
              <a:buFont typeface="Arial" panose="020B0604020202020204" pitchFamily="34" charset="0"/>
              <a:buChar char="•"/>
            </a:pPr>
            <a:endParaRPr lang="en-US" dirty="0">
              <a:solidFill>
                <a:schemeClr val="bg1"/>
              </a:solidFill>
            </a:endParaRPr>
          </a:p>
          <a:p>
            <a:pPr marL="285750" indent="-285750">
              <a:buFont typeface="Arial" panose="020B0604020202020204" pitchFamily="34" charset="0"/>
              <a:buChar char="•"/>
            </a:pPr>
            <a:r>
              <a:rPr lang="en-US" dirty="0">
                <a:solidFill>
                  <a:schemeClr val="bg1"/>
                </a:solidFill>
              </a:rPr>
              <a:t>Staff feel appreciated</a:t>
            </a:r>
          </a:p>
          <a:p>
            <a:pPr marL="285750" indent="-285750">
              <a:buFont typeface="Arial" panose="020B0604020202020204" pitchFamily="34" charset="0"/>
              <a:buChar char="•"/>
            </a:pPr>
            <a:endParaRPr lang="en-GB" dirty="0">
              <a:solidFill>
                <a:schemeClr val="bg1"/>
              </a:solidFill>
            </a:endParaRPr>
          </a:p>
        </p:txBody>
      </p:sp>
      <p:pic>
        <p:nvPicPr>
          <p:cNvPr id="7" name="Picture 6">
            <a:extLst>
              <a:ext uri="{FF2B5EF4-FFF2-40B4-BE49-F238E27FC236}">
                <a16:creationId xmlns:a16="http://schemas.microsoft.com/office/drawing/2014/main" id="{49C0CAEC-3B47-BD4E-8292-6B7BF6A43CFB}"/>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t="8703"/>
          <a:stretch/>
        </p:blipFill>
        <p:spPr>
          <a:xfrm>
            <a:off x="9913223" y="63746"/>
            <a:ext cx="2278777" cy="676155"/>
          </a:xfrm>
          <a:prstGeom prst="rect">
            <a:avLst/>
          </a:prstGeom>
          <a:ln>
            <a:noFill/>
          </a:ln>
        </p:spPr>
      </p:pic>
    </p:spTree>
    <p:extLst>
      <p:ext uri="{BB962C8B-B14F-4D97-AF65-F5344CB8AC3E}">
        <p14:creationId xmlns:p14="http://schemas.microsoft.com/office/powerpoint/2010/main" val="217209438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7C83A9-62F9-F84F-90C1-13DC73D0FA4A}"/>
              </a:ext>
            </a:extLst>
          </p:cNvPr>
          <p:cNvSpPr>
            <a:spLocks noGrp="1"/>
          </p:cNvSpPr>
          <p:nvPr>
            <p:ph type="title"/>
          </p:nvPr>
        </p:nvSpPr>
        <p:spPr>
          <a:xfrm>
            <a:off x="200890" y="0"/>
            <a:ext cx="11686310" cy="1325563"/>
          </a:xfrm>
        </p:spPr>
        <p:txBody>
          <a:bodyPr>
            <a:normAutofit/>
          </a:bodyPr>
          <a:lstStyle/>
          <a:p>
            <a:r>
              <a:rPr lang="en-US" sz="2700" b="1" dirty="0"/>
              <a:t>Positive Change Ideas - Embedding the Interventions</a:t>
            </a:r>
          </a:p>
        </p:txBody>
      </p:sp>
      <p:sp>
        <p:nvSpPr>
          <p:cNvPr id="4" name="TextBox 3"/>
          <p:cNvSpPr txBox="1"/>
          <p:nvPr/>
        </p:nvSpPr>
        <p:spPr>
          <a:xfrm>
            <a:off x="400395" y="1325563"/>
            <a:ext cx="11791605" cy="5122941"/>
          </a:xfrm>
          <a:prstGeom prst="rect">
            <a:avLst/>
          </a:prstGeom>
          <a:noFill/>
        </p:spPr>
        <p:txBody>
          <a:bodyPr wrap="square" rtlCol="0">
            <a:spAutoFit/>
          </a:bodyPr>
          <a:lstStyle/>
          <a:p>
            <a:pPr marL="342900" indent="-342900">
              <a:lnSpc>
                <a:spcPct val="150000"/>
              </a:lnSpc>
              <a:buFont typeface="Arial" panose="020B0604020202020204" pitchFamily="34" charset="0"/>
              <a:buChar char="•"/>
            </a:pPr>
            <a:r>
              <a:rPr lang="en-US" sz="2000" dirty="0"/>
              <a:t>Embed throughout training -  talk to midwifery students, rotating doctors at induction, PROMPT, mandatory training </a:t>
            </a:r>
          </a:p>
          <a:p>
            <a:pPr marL="342900" indent="-342900">
              <a:lnSpc>
                <a:spcPct val="150000"/>
              </a:lnSpc>
              <a:buFont typeface="Arial" panose="020B0604020202020204" pitchFamily="34" charset="0"/>
              <a:buChar char="•"/>
            </a:pPr>
            <a:r>
              <a:rPr lang="en-US" sz="2000" dirty="0"/>
              <a:t>Implement across whole MDT including MSWs, nurses, </a:t>
            </a:r>
            <a:r>
              <a:rPr lang="en-US" sz="2000" dirty="0" err="1"/>
              <a:t>anaesthetists</a:t>
            </a:r>
            <a:r>
              <a:rPr lang="en-US" sz="2000" dirty="0"/>
              <a:t>, neonatologists</a:t>
            </a:r>
          </a:p>
          <a:p>
            <a:pPr marL="342900" indent="-342900">
              <a:lnSpc>
                <a:spcPct val="150000"/>
              </a:lnSpc>
              <a:buFont typeface="Arial" panose="020B0604020202020204" pitchFamily="34" charset="0"/>
              <a:buChar char="•"/>
            </a:pPr>
            <a:r>
              <a:rPr lang="en-US" sz="2000" dirty="0"/>
              <a:t>Include in human factors and safety training</a:t>
            </a:r>
          </a:p>
          <a:p>
            <a:pPr marL="342900" indent="-342900">
              <a:lnSpc>
                <a:spcPct val="150000"/>
              </a:lnSpc>
              <a:buFont typeface="Arial" panose="020B0604020202020204" pitchFamily="34" charset="0"/>
              <a:buChar char="•"/>
            </a:pPr>
            <a:r>
              <a:rPr lang="en-US" sz="2000" dirty="0"/>
              <a:t>Lead by example – role modelling at every shift, every handover </a:t>
            </a:r>
          </a:p>
          <a:p>
            <a:pPr marL="342900" indent="-342900">
              <a:lnSpc>
                <a:spcPct val="150000"/>
              </a:lnSpc>
              <a:buFont typeface="Arial" panose="020B0604020202020204" pitchFamily="34" charset="0"/>
              <a:buChar char="•"/>
            </a:pPr>
            <a:r>
              <a:rPr lang="en-US" sz="2000" dirty="0"/>
              <a:t>Include women during tool usage </a:t>
            </a:r>
          </a:p>
          <a:p>
            <a:pPr marL="342900" indent="-342900">
              <a:lnSpc>
                <a:spcPct val="150000"/>
              </a:lnSpc>
              <a:buFont typeface="Arial" panose="020B0604020202020204" pitchFamily="34" charset="0"/>
              <a:buChar char="•"/>
            </a:pPr>
            <a:r>
              <a:rPr lang="en-US" sz="2000" dirty="0"/>
              <a:t>Build a common language</a:t>
            </a:r>
          </a:p>
          <a:p>
            <a:pPr marL="342900" indent="-342900">
              <a:lnSpc>
                <a:spcPct val="150000"/>
              </a:lnSpc>
              <a:buFont typeface="Arial" panose="020B0604020202020204" pitchFamily="34" charset="0"/>
              <a:buChar char="•"/>
            </a:pPr>
            <a:r>
              <a:rPr lang="en-US" sz="2000" dirty="0"/>
              <a:t>Promote use of tools and safety nets and empowerment of staff </a:t>
            </a:r>
          </a:p>
          <a:p>
            <a:pPr marL="342900" indent="-342900">
              <a:lnSpc>
                <a:spcPct val="150000"/>
              </a:lnSpc>
              <a:buFont typeface="Arial" panose="020B0604020202020204" pitchFamily="34" charset="0"/>
              <a:buChar char="•"/>
            </a:pPr>
            <a:r>
              <a:rPr lang="en-US" sz="2000" dirty="0"/>
              <a:t>Explain rationale of tools and reward their use</a:t>
            </a:r>
          </a:p>
          <a:p>
            <a:pPr marL="342900" indent="-342900">
              <a:lnSpc>
                <a:spcPct val="150000"/>
              </a:lnSpc>
              <a:buFont typeface="Arial" panose="020B0604020202020204" pitchFamily="34" charset="0"/>
              <a:buChar char="•"/>
            </a:pPr>
            <a:r>
              <a:rPr lang="en-US" sz="2000" dirty="0"/>
              <a:t>Use examples that have worked before e.g. ‘hello my name is’ campaign</a:t>
            </a:r>
          </a:p>
          <a:p>
            <a:pPr marL="342900" indent="-342900">
              <a:lnSpc>
                <a:spcPct val="150000"/>
              </a:lnSpc>
              <a:buFont typeface="Arial" panose="020B0604020202020204" pitchFamily="34" charset="0"/>
              <a:buChar char="•"/>
            </a:pPr>
            <a:r>
              <a:rPr lang="en-US" sz="2000" dirty="0"/>
              <a:t>Use your fetal monitoring and education leads</a:t>
            </a:r>
          </a:p>
        </p:txBody>
      </p:sp>
      <p:pic>
        <p:nvPicPr>
          <p:cNvPr id="5" name="Picture 4">
            <a:extLst>
              <a:ext uri="{FF2B5EF4-FFF2-40B4-BE49-F238E27FC236}">
                <a16:creationId xmlns:a16="http://schemas.microsoft.com/office/drawing/2014/main" id="{FF819980-A12D-1B4D-9409-AC04C5832C8B}"/>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t="8703"/>
          <a:stretch/>
        </p:blipFill>
        <p:spPr>
          <a:xfrm>
            <a:off x="8970687" y="42233"/>
            <a:ext cx="3221313" cy="955822"/>
          </a:xfrm>
          <a:prstGeom prst="rect">
            <a:avLst/>
          </a:prstGeom>
          <a:ln>
            <a:noFill/>
          </a:ln>
        </p:spPr>
      </p:pic>
    </p:spTree>
    <p:extLst>
      <p:ext uri="{BB962C8B-B14F-4D97-AF65-F5344CB8AC3E}">
        <p14:creationId xmlns:p14="http://schemas.microsoft.com/office/powerpoint/2010/main" val="321114345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FB22E8-AF4D-334D-8D52-82211E1D87B9}"/>
              </a:ext>
            </a:extLst>
          </p:cNvPr>
          <p:cNvSpPr>
            <a:spLocks noGrp="1"/>
          </p:cNvSpPr>
          <p:nvPr>
            <p:ph type="title"/>
          </p:nvPr>
        </p:nvSpPr>
        <p:spPr>
          <a:xfrm>
            <a:off x="179070" y="934462"/>
            <a:ext cx="11723370" cy="490565"/>
          </a:xfrm>
        </p:spPr>
        <p:txBody>
          <a:bodyPr>
            <a:normAutofit fontScale="90000"/>
          </a:bodyPr>
          <a:lstStyle/>
          <a:p>
            <a:r>
              <a:rPr lang="en-US" sz="4000" b="1" dirty="0"/>
              <a:t>Challenges Faced by Other Units (but were successfully overcome) </a:t>
            </a:r>
            <a:br>
              <a:rPr lang="en-US" dirty="0"/>
            </a:br>
            <a:r>
              <a:rPr lang="en-US" dirty="0"/>
              <a:t> </a:t>
            </a:r>
          </a:p>
        </p:txBody>
      </p:sp>
      <p:sp>
        <p:nvSpPr>
          <p:cNvPr id="4" name="TextBox 3"/>
          <p:cNvSpPr txBox="1"/>
          <p:nvPr/>
        </p:nvSpPr>
        <p:spPr>
          <a:xfrm>
            <a:off x="179070" y="1272302"/>
            <a:ext cx="12012930" cy="4431983"/>
          </a:xfrm>
          <a:prstGeom prst="rect">
            <a:avLst/>
          </a:prstGeom>
          <a:noFill/>
          <a:ln>
            <a:noFill/>
          </a:ln>
        </p:spPr>
        <p:style>
          <a:lnRef idx="0">
            <a:scrgbClr r="0" g="0" b="0"/>
          </a:lnRef>
          <a:fillRef idx="0">
            <a:scrgbClr r="0" g="0" b="0"/>
          </a:fillRef>
          <a:effectRef idx="0">
            <a:scrgbClr r="0" g="0" b="0"/>
          </a:effectRef>
          <a:fontRef idx="minor">
            <a:schemeClr val="lt1"/>
          </a:fontRef>
        </p:style>
        <p:txBody>
          <a:bodyPr wrap="square" rtlCol="0">
            <a:spAutoFit/>
          </a:bodyPr>
          <a:lstStyle/>
          <a:p>
            <a:pPr marL="285750" indent="-285750">
              <a:buFont typeface="Arial" panose="020B0604020202020204" pitchFamily="34" charset="0"/>
              <a:buChar char="•"/>
            </a:pPr>
            <a:endParaRPr lang="en-US" sz="2400" dirty="0">
              <a:solidFill>
                <a:schemeClr val="tx1"/>
              </a:solidFill>
            </a:endParaRPr>
          </a:p>
          <a:p>
            <a:pPr marL="285750" indent="-285750">
              <a:buFont typeface="Arial" panose="020B0604020202020204" pitchFamily="34" charset="0"/>
              <a:buChar char="•"/>
            </a:pPr>
            <a:r>
              <a:rPr lang="en-US" sz="2400" dirty="0">
                <a:solidFill>
                  <a:schemeClr val="tx1"/>
                </a:solidFill>
              </a:rPr>
              <a:t>Getting some groups of people on board can be hard – </a:t>
            </a:r>
            <a:r>
              <a:rPr lang="en-US" sz="2400" dirty="0">
                <a:solidFill>
                  <a:srgbClr val="FF0000"/>
                </a:solidFill>
              </a:rPr>
              <a:t>engage early adopters</a:t>
            </a:r>
          </a:p>
          <a:p>
            <a:pPr marL="285750" indent="-285750">
              <a:buFont typeface="Arial" panose="020B0604020202020204" pitchFamily="34" charset="0"/>
              <a:buChar char="•"/>
            </a:pPr>
            <a:r>
              <a:rPr lang="en-US" sz="2400" dirty="0">
                <a:solidFill>
                  <a:schemeClr val="tx1"/>
                </a:solidFill>
              </a:rPr>
              <a:t>Multiple competing priorities in maternity care, seen as yet another initiative – </a:t>
            </a:r>
            <a:r>
              <a:rPr lang="en-US" sz="2400" dirty="0">
                <a:solidFill>
                  <a:srgbClr val="FF0000"/>
                </a:solidFill>
              </a:rPr>
              <a:t>sell the positives; easy to achieve, makes staff and patients safer. </a:t>
            </a:r>
          </a:p>
          <a:p>
            <a:pPr marL="285750" indent="-285750">
              <a:buFont typeface="Arial" panose="020B0604020202020204" pitchFamily="34" charset="0"/>
              <a:buChar char="•"/>
            </a:pPr>
            <a:r>
              <a:rPr lang="en-US" sz="2400" dirty="0">
                <a:solidFill>
                  <a:schemeClr val="tx1"/>
                </a:solidFill>
              </a:rPr>
              <a:t>Not enough people to roll out – </a:t>
            </a:r>
            <a:r>
              <a:rPr lang="en-US" sz="2400" dirty="0">
                <a:solidFill>
                  <a:srgbClr val="FF0000"/>
                </a:solidFill>
              </a:rPr>
              <a:t>create a big home team</a:t>
            </a:r>
          </a:p>
          <a:p>
            <a:pPr marL="342900" indent="-342900">
              <a:buFont typeface="Arial" panose="020B0604020202020204" pitchFamily="34" charset="0"/>
              <a:buChar char="•"/>
            </a:pPr>
            <a:r>
              <a:rPr lang="en-US" sz="2400" dirty="0">
                <a:solidFill>
                  <a:schemeClr val="tx1"/>
                </a:solidFill>
              </a:rPr>
              <a:t>Some people are good with a structured approach (SBAR) others aren’t </a:t>
            </a:r>
          </a:p>
          <a:p>
            <a:pPr marL="342900" indent="-342900">
              <a:buFont typeface="Arial" panose="020B0604020202020204" pitchFamily="34" charset="0"/>
              <a:buChar char="•"/>
            </a:pPr>
            <a:r>
              <a:rPr lang="en-US" sz="2400" dirty="0">
                <a:solidFill>
                  <a:schemeClr val="tx1"/>
                </a:solidFill>
              </a:rPr>
              <a:t>“When you are busy you need the safety nets but when you are busy you find it hard to implement the safety nets” – dilemma</a:t>
            </a:r>
          </a:p>
          <a:p>
            <a:pPr marL="342900" indent="-342900">
              <a:buFont typeface="Arial" panose="020B0604020202020204" pitchFamily="34" charset="0"/>
              <a:buChar char="•"/>
            </a:pPr>
            <a:r>
              <a:rPr lang="en-US" sz="2400" dirty="0">
                <a:solidFill>
                  <a:schemeClr val="tx1"/>
                </a:solidFill>
              </a:rPr>
              <a:t>Variation in the way handovers are done depending on the lead </a:t>
            </a:r>
            <a:r>
              <a:rPr lang="en-US" sz="2400" dirty="0">
                <a:solidFill>
                  <a:srgbClr val="FF0000"/>
                </a:solidFill>
              </a:rPr>
              <a:t>- this is what team of the shift seeks to address</a:t>
            </a:r>
          </a:p>
          <a:p>
            <a:pPr marL="342900" indent="-342900">
              <a:buFont typeface="Arial" panose="020B0604020202020204" pitchFamily="34" charset="0"/>
              <a:buChar char="•"/>
            </a:pPr>
            <a:r>
              <a:rPr lang="en-US" sz="2400" dirty="0">
                <a:solidFill>
                  <a:schemeClr val="tx1"/>
                </a:solidFill>
              </a:rPr>
              <a:t>Tackling the “it’s always been like that” culture </a:t>
            </a:r>
            <a:r>
              <a:rPr lang="en-US" sz="2400" dirty="0">
                <a:solidFill>
                  <a:srgbClr val="FF0000"/>
                </a:solidFill>
              </a:rPr>
              <a:t>– create a positive movement for change </a:t>
            </a:r>
          </a:p>
          <a:p>
            <a:endParaRPr lang="en-GB" dirty="0">
              <a:solidFill>
                <a:schemeClr val="tx1"/>
              </a:solidFill>
            </a:endParaRPr>
          </a:p>
        </p:txBody>
      </p:sp>
      <p:pic>
        <p:nvPicPr>
          <p:cNvPr id="5" name="Picture 4">
            <a:extLst>
              <a:ext uri="{FF2B5EF4-FFF2-40B4-BE49-F238E27FC236}">
                <a16:creationId xmlns:a16="http://schemas.microsoft.com/office/drawing/2014/main" id="{A0B60022-5A00-1040-98D5-50B3449D5608}"/>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t="8703"/>
          <a:stretch/>
        </p:blipFill>
        <p:spPr>
          <a:xfrm>
            <a:off x="10311618" y="32673"/>
            <a:ext cx="1880382" cy="557944"/>
          </a:xfrm>
          <a:prstGeom prst="rect">
            <a:avLst/>
          </a:prstGeom>
          <a:ln>
            <a:noFill/>
          </a:ln>
        </p:spPr>
      </p:pic>
    </p:spTree>
    <p:extLst>
      <p:ext uri="{BB962C8B-B14F-4D97-AF65-F5344CB8AC3E}">
        <p14:creationId xmlns:p14="http://schemas.microsoft.com/office/powerpoint/2010/main" val="416967645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203960" y="2705989"/>
            <a:ext cx="10515600" cy="1325563"/>
          </a:xfrm>
        </p:spPr>
        <p:txBody>
          <a:bodyPr>
            <a:normAutofit fontScale="90000"/>
          </a:bodyPr>
          <a:lstStyle/>
          <a:p>
            <a:r>
              <a:rPr lang="en-GB" dirty="0"/>
              <a:t>Each Baby Counts Learn &amp; Support Example Key Messages for Clinical Escalation Interventions </a:t>
            </a:r>
          </a:p>
        </p:txBody>
      </p:sp>
      <p:pic>
        <p:nvPicPr>
          <p:cNvPr id="3" name="Picture 2">
            <a:extLst>
              <a:ext uri="{FF2B5EF4-FFF2-40B4-BE49-F238E27FC236}">
                <a16:creationId xmlns:a16="http://schemas.microsoft.com/office/drawing/2014/main" id="{D444CB0D-3308-4603-99C9-47C339A7B12B}"/>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t="8703"/>
          <a:stretch/>
        </p:blipFill>
        <p:spPr>
          <a:xfrm>
            <a:off x="8612177" y="297048"/>
            <a:ext cx="3457714" cy="1025967"/>
          </a:xfrm>
          <a:prstGeom prst="rect">
            <a:avLst/>
          </a:prstGeom>
          <a:ln>
            <a:noFill/>
          </a:ln>
        </p:spPr>
      </p:pic>
    </p:spTree>
    <p:extLst>
      <p:ext uri="{BB962C8B-B14F-4D97-AF65-F5344CB8AC3E}">
        <p14:creationId xmlns:p14="http://schemas.microsoft.com/office/powerpoint/2010/main" val="9401542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AAEEB9-EDBC-4D47-A313-B4DD29973B02}"/>
              </a:ext>
            </a:extLst>
          </p:cNvPr>
          <p:cNvSpPr>
            <a:spLocks noGrp="1"/>
          </p:cNvSpPr>
          <p:nvPr>
            <p:ph type="title"/>
          </p:nvPr>
        </p:nvSpPr>
        <p:spPr/>
        <p:txBody>
          <a:bodyPr>
            <a:normAutofit/>
          </a:bodyPr>
          <a:lstStyle/>
          <a:p>
            <a:r>
              <a:rPr lang="en-US" sz="3200" b="1" dirty="0">
                <a:solidFill>
                  <a:schemeClr val="accent1">
                    <a:lumMod val="50000"/>
                  </a:schemeClr>
                </a:solidFill>
                <a:latin typeface="+mn-lt"/>
              </a:rPr>
              <a:t>Change ideas and change methodology</a:t>
            </a:r>
          </a:p>
        </p:txBody>
      </p:sp>
      <p:graphicFrame>
        <p:nvGraphicFramePr>
          <p:cNvPr id="4" name="Content Placeholder 3">
            <a:extLst>
              <a:ext uri="{FF2B5EF4-FFF2-40B4-BE49-F238E27FC236}">
                <a16:creationId xmlns:a16="http://schemas.microsoft.com/office/drawing/2014/main" id="{693DD080-6697-104E-B4B1-242DDCC9FE2A}"/>
              </a:ext>
            </a:extLst>
          </p:cNvPr>
          <p:cNvGraphicFramePr>
            <a:graphicFrameLocks noGrp="1"/>
          </p:cNvGraphicFramePr>
          <p:nvPr>
            <p:ph idx="1"/>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6" name="Picture 5">
            <a:extLst>
              <a:ext uri="{FF2B5EF4-FFF2-40B4-BE49-F238E27FC236}">
                <a16:creationId xmlns:a16="http://schemas.microsoft.com/office/drawing/2014/main" id="{D444CB0D-3308-4603-99C9-47C339A7B12B}"/>
              </a:ext>
            </a:extLst>
          </p:cNvPr>
          <p:cNvPicPr>
            <a:picLocks noChangeAspect="1"/>
          </p:cNvPicPr>
          <p:nvPr/>
        </p:nvPicPr>
        <p:blipFill rotWithShape="1">
          <a:blip r:embed="rId8" cstate="print">
            <a:extLst>
              <a:ext uri="{28A0092B-C50C-407E-A947-70E740481C1C}">
                <a14:useLocalDpi xmlns:a14="http://schemas.microsoft.com/office/drawing/2010/main" val="0"/>
              </a:ext>
            </a:extLst>
          </a:blip>
          <a:srcRect t="8703"/>
          <a:stretch/>
        </p:blipFill>
        <p:spPr>
          <a:xfrm>
            <a:off x="9452957" y="230188"/>
            <a:ext cx="2580017" cy="765538"/>
          </a:xfrm>
          <a:prstGeom prst="rect">
            <a:avLst/>
          </a:prstGeom>
          <a:ln>
            <a:noFill/>
          </a:ln>
        </p:spPr>
      </p:pic>
    </p:spTree>
    <p:extLst>
      <p:ext uri="{BB962C8B-B14F-4D97-AF65-F5344CB8AC3E}">
        <p14:creationId xmlns:p14="http://schemas.microsoft.com/office/powerpoint/2010/main" val="372312592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7A30DB-2A79-E746-A0AD-C26C386E4EA8}"/>
              </a:ext>
            </a:extLst>
          </p:cNvPr>
          <p:cNvSpPr>
            <a:spLocks noGrp="1"/>
          </p:cNvSpPr>
          <p:nvPr>
            <p:ph type="title"/>
          </p:nvPr>
        </p:nvSpPr>
        <p:spPr>
          <a:xfrm>
            <a:off x="838200" y="851915"/>
            <a:ext cx="10515600" cy="1325563"/>
          </a:xfrm>
        </p:spPr>
        <p:txBody>
          <a:bodyPr>
            <a:normAutofit/>
          </a:bodyPr>
          <a:lstStyle/>
          <a:p>
            <a:r>
              <a:rPr lang="en-US" sz="3500" b="1" dirty="0"/>
              <a:t>Interventions Developed and Tested Using QI Methodology</a:t>
            </a:r>
          </a:p>
        </p:txBody>
      </p:sp>
      <p:sp>
        <p:nvSpPr>
          <p:cNvPr id="3" name="Content Placeholder 2">
            <a:extLst>
              <a:ext uri="{FF2B5EF4-FFF2-40B4-BE49-F238E27FC236}">
                <a16:creationId xmlns:a16="http://schemas.microsoft.com/office/drawing/2014/main" id="{FEB65190-636C-4045-8929-3743CD8CB3BD}"/>
              </a:ext>
            </a:extLst>
          </p:cNvPr>
          <p:cNvSpPr>
            <a:spLocks noGrp="1"/>
          </p:cNvSpPr>
          <p:nvPr>
            <p:ph idx="1"/>
          </p:nvPr>
        </p:nvSpPr>
        <p:spPr>
          <a:xfrm>
            <a:off x="960471" y="4435140"/>
            <a:ext cx="10515600" cy="1486558"/>
          </a:xfrm>
        </p:spPr>
        <p:txBody>
          <a:bodyPr/>
          <a:lstStyle/>
          <a:p>
            <a:pPr marL="0" indent="0">
              <a:buNone/>
            </a:pPr>
            <a:r>
              <a:rPr lang="en-US" dirty="0"/>
              <a:t>All aim to improve clinical escalation, psychological safety for staff, and provide a structured way of improving communication and behaviour change. </a:t>
            </a:r>
          </a:p>
        </p:txBody>
      </p:sp>
      <p:sp>
        <p:nvSpPr>
          <p:cNvPr id="5" name="TextBox 4"/>
          <p:cNvSpPr txBox="1"/>
          <p:nvPr/>
        </p:nvSpPr>
        <p:spPr>
          <a:xfrm>
            <a:off x="838200" y="2763045"/>
            <a:ext cx="3238270" cy="830997"/>
          </a:xfrm>
          <a:prstGeom prst="rect">
            <a:avLst/>
          </a:prstGeom>
          <a:solidFill>
            <a:schemeClr val="accent5"/>
          </a:solidFill>
          <a:ln>
            <a:noFill/>
          </a:ln>
        </p:spPr>
        <p:style>
          <a:lnRef idx="0">
            <a:scrgbClr r="0" g="0" b="0"/>
          </a:lnRef>
          <a:fillRef idx="0">
            <a:scrgbClr r="0" g="0" b="0"/>
          </a:fillRef>
          <a:effectRef idx="0">
            <a:scrgbClr r="0" g="0" b="0"/>
          </a:effectRef>
          <a:fontRef idx="minor">
            <a:schemeClr val="lt1"/>
          </a:fontRef>
        </p:style>
        <p:txBody>
          <a:bodyPr wrap="square" rtlCol="0">
            <a:spAutoFit/>
          </a:bodyPr>
          <a:lstStyle/>
          <a:p>
            <a:r>
              <a:rPr lang="en-GB" sz="2400" b="1" dirty="0"/>
              <a:t>Teach or Treat</a:t>
            </a:r>
          </a:p>
          <a:p>
            <a:r>
              <a:rPr lang="en-GB" sz="2400" b="1" dirty="0"/>
              <a:t>L</a:t>
            </a:r>
            <a:r>
              <a:rPr lang="en-GB" sz="2400" dirty="0"/>
              <a:t>earning conversations</a:t>
            </a:r>
            <a:endParaRPr lang="en-US" dirty="0"/>
          </a:p>
        </p:txBody>
      </p:sp>
      <p:sp>
        <p:nvSpPr>
          <p:cNvPr id="6" name="TextBox 5"/>
          <p:cNvSpPr txBox="1"/>
          <p:nvPr/>
        </p:nvSpPr>
        <p:spPr>
          <a:xfrm>
            <a:off x="4433687" y="2751989"/>
            <a:ext cx="3548148" cy="830997"/>
          </a:xfrm>
          <a:prstGeom prst="rect">
            <a:avLst/>
          </a:prstGeom>
          <a:solidFill>
            <a:schemeClr val="accent2"/>
          </a:solidFill>
          <a:ln>
            <a:noFill/>
          </a:ln>
        </p:spPr>
        <p:style>
          <a:lnRef idx="0">
            <a:scrgbClr r="0" g="0" b="0"/>
          </a:lnRef>
          <a:fillRef idx="0">
            <a:scrgbClr r="0" g="0" b="0"/>
          </a:fillRef>
          <a:effectRef idx="0">
            <a:scrgbClr r="0" g="0" b="0"/>
          </a:effectRef>
          <a:fontRef idx="minor">
            <a:schemeClr val="lt1"/>
          </a:fontRef>
        </p:style>
        <p:txBody>
          <a:bodyPr wrap="square" rtlCol="0">
            <a:spAutoFit/>
          </a:bodyPr>
          <a:lstStyle/>
          <a:p>
            <a:r>
              <a:rPr lang="en-US" sz="2400" b="1" dirty="0">
                <a:solidFill>
                  <a:schemeClr val="bg1">
                    <a:lumMod val="95000"/>
                  </a:schemeClr>
                </a:solidFill>
              </a:rPr>
              <a:t>AID</a:t>
            </a:r>
            <a:endParaRPr lang="en-US" dirty="0">
              <a:solidFill>
                <a:schemeClr val="bg1">
                  <a:lumMod val="95000"/>
                </a:schemeClr>
              </a:solidFill>
            </a:endParaRPr>
          </a:p>
          <a:p>
            <a:r>
              <a:rPr lang="en-US" sz="2400" dirty="0">
                <a:solidFill>
                  <a:schemeClr val="bg1">
                    <a:lumMod val="95000"/>
                  </a:schemeClr>
                </a:solidFill>
              </a:rPr>
              <a:t>Safety critical language</a:t>
            </a:r>
          </a:p>
        </p:txBody>
      </p:sp>
      <p:sp>
        <p:nvSpPr>
          <p:cNvPr id="7" name="TextBox 6"/>
          <p:cNvSpPr txBox="1"/>
          <p:nvPr/>
        </p:nvSpPr>
        <p:spPr>
          <a:xfrm>
            <a:off x="8339052" y="2670711"/>
            <a:ext cx="3288838" cy="1077218"/>
          </a:xfrm>
          <a:prstGeom prst="rect">
            <a:avLst/>
          </a:prstGeom>
          <a:solidFill>
            <a:schemeClr val="accent6"/>
          </a:solidFill>
          <a:ln>
            <a:noFill/>
          </a:ln>
        </p:spPr>
        <p:style>
          <a:lnRef idx="0">
            <a:scrgbClr r="0" g="0" b="0"/>
          </a:lnRef>
          <a:fillRef idx="0">
            <a:scrgbClr r="0" g="0" b="0"/>
          </a:fillRef>
          <a:effectRef idx="0">
            <a:scrgbClr r="0" g="0" b="0"/>
          </a:effectRef>
          <a:fontRef idx="minor">
            <a:schemeClr val="lt1"/>
          </a:fontRef>
        </p:style>
        <p:txBody>
          <a:bodyPr wrap="square" rtlCol="0">
            <a:spAutoFit/>
          </a:bodyPr>
          <a:lstStyle/>
          <a:p>
            <a:r>
              <a:rPr lang="en-US" sz="2400" b="1" dirty="0">
                <a:solidFill>
                  <a:schemeClr val="bg1"/>
                </a:solidFill>
              </a:rPr>
              <a:t>TOS</a:t>
            </a:r>
          </a:p>
          <a:p>
            <a:r>
              <a:rPr lang="en-US" sz="2000" dirty="0">
                <a:solidFill>
                  <a:schemeClr val="bg1"/>
                </a:solidFill>
              </a:rPr>
              <a:t>Promoting excellence in team working</a:t>
            </a:r>
          </a:p>
        </p:txBody>
      </p:sp>
      <p:pic>
        <p:nvPicPr>
          <p:cNvPr id="10" name="Picture 9">
            <a:extLst>
              <a:ext uri="{FF2B5EF4-FFF2-40B4-BE49-F238E27FC236}">
                <a16:creationId xmlns:a16="http://schemas.microsoft.com/office/drawing/2014/main" id="{4FB0C500-D14F-0B47-8FDB-0D703CD4CE9A}"/>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t="8703"/>
          <a:stretch/>
        </p:blipFill>
        <p:spPr>
          <a:xfrm>
            <a:off x="9181703" y="154209"/>
            <a:ext cx="3010297" cy="893210"/>
          </a:xfrm>
          <a:prstGeom prst="rect">
            <a:avLst/>
          </a:prstGeom>
          <a:ln>
            <a:noFill/>
          </a:ln>
        </p:spPr>
      </p:pic>
    </p:spTree>
    <p:extLst>
      <p:ext uri="{BB962C8B-B14F-4D97-AF65-F5344CB8AC3E}">
        <p14:creationId xmlns:p14="http://schemas.microsoft.com/office/powerpoint/2010/main" val="67724700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062617-2CFE-9E46-B05D-39A729B2A0A2}"/>
              </a:ext>
            </a:extLst>
          </p:cNvPr>
          <p:cNvSpPr>
            <a:spLocks noGrp="1"/>
          </p:cNvSpPr>
          <p:nvPr>
            <p:ph type="title"/>
          </p:nvPr>
        </p:nvSpPr>
        <p:spPr/>
        <p:txBody>
          <a:bodyPr>
            <a:normAutofit/>
          </a:bodyPr>
          <a:lstStyle/>
          <a:p>
            <a:r>
              <a:rPr lang="en-US" sz="4000" b="1" dirty="0"/>
              <a:t>Key Messages – Team of the Shift</a:t>
            </a:r>
          </a:p>
        </p:txBody>
      </p:sp>
      <p:graphicFrame>
        <p:nvGraphicFramePr>
          <p:cNvPr id="4" name="Content Placeholder 3">
            <a:extLst>
              <a:ext uri="{FF2B5EF4-FFF2-40B4-BE49-F238E27FC236}">
                <a16:creationId xmlns:a16="http://schemas.microsoft.com/office/drawing/2014/main" id="{5DDB3BAA-7B3E-FF41-A0F1-B939A394879C}"/>
              </a:ext>
            </a:extLst>
          </p:cNvPr>
          <p:cNvGraphicFramePr>
            <a:graphicFrameLocks noGrp="1"/>
          </p:cNvGraphicFramePr>
          <p:nvPr>
            <p:ph idx="1"/>
            <p:extLst>
              <p:ext uri="{D42A27DB-BD31-4B8C-83A1-F6EECF244321}">
                <p14:modId xmlns:p14="http://schemas.microsoft.com/office/powerpoint/2010/main" val="4270163785"/>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5" name="Picture 4">
            <a:extLst>
              <a:ext uri="{FF2B5EF4-FFF2-40B4-BE49-F238E27FC236}">
                <a16:creationId xmlns:a16="http://schemas.microsoft.com/office/drawing/2014/main" id="{D444CB0D-3308-4603-99C9-47C339A7B12B}"/>
              </a:ext>
            </a:extLst>
          </p:cNvPr>
          <p:cNvPicPr>
            <a:picLocks noChangeAspect="1"/>
          </p:cNvPicPr>
          <p:nvPr/>
        </p:nvPicPr>
        <p:blipFill rotWithShape="1">
          <a:blip r:embed="rId7" cstate="print">
            <a:extLst>
              <a:ext uri="{28A0092B-C50C-407E-A947-70E740481C1C}">
                <a14:useLocalDpi xmlns:a14="http://schemas.microsoft.com/office/drawing/2010/main" val="0"/>
              </a:ext>
            </a:extLst>
          </a:blip>
          <a:srcRect t="8703"/>
          <a:stretch/>
        </p:blipFill>
        <p:spPr>
          <a:xfrm>
            <a:off x="8734286" y="230188"/>
            <a:ext cx="3457714" cy="1025967"/>
          </a:xfrm>
          <a:prstGeom prst="rect">
            <a:avLst/>
          </a:prstGeom>
          <a:ln>
            <a:noFill/>
          </a:ln>
        </p:spPr>
      </p:pic>
    </p:spTree>
    <p:extLst>
      <p:ext uri="{BB962C8B-B14F-4D97-AF65-F5344CB8AC3E}">
        <p14:creationId xmlns:p14="http://schemas.microsoft.com/office/powerpoint/2010/main" val="419507265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DD3D34-D145-124A-BF8D-D07044EF5F9D}"/>
              </a:ext>
            </a:extLst>
          </p:cNvPr>
          <p:cNvSpPr>
            <a:spLocks noGrp="1"/>
          </p:cNvSpPr>
          <p:nvPr>
            <p:ph type="title"/>
          </p:nvPr>
        </p:nvSpPr>
        <p:spPr/>
        <p:txBody>
          <a:bodyPr/>
          <a:lstStyle/>
          <a:p>
            <a:r>
              <a:rPr lang="en-US" b="1" dirty="0"/>
              <a:t>Key Messages – Advice, Inform, Do</a:t>
            </a:r>
          </a:p>
        </p:txBody>
      </p:sp>
      <p:graphicFrame>
        <p:nvGraphicFramePr>
          <p:cNvPr id="4" name="Content Placeholder 3">
            <a:extLst>
              <a:ext uri="{FF2B5EF4-FFF2-40B4-BE49-F238E27FC236}">
                <a16:creationId xmlns:a16="http://schemas.microsoft.com/office/drawing/2014/main" id="{2B8EBCFB-2DE6-C547-A368-DA64BCF6F8DE}"/>
              </a:ext>
            </a:extLst>
          </p:cNvPr>
          <p:cNvGraphicFramePr>
            <a:graphicFrameLocks noGrp="1"/>
          </p:cNvGraphicFramePr>
          <p:nvPr>
            <p:ph idx="1"/>
            <p:extLst>
              <p:ext uri="{D42A27DB-BD31-4B8C-83A1-F6EECF244321}">
                <p14:modId xmlns:p14="http://schemas.microsoft.com/office/powerpoint/2010/main" val="3209959689"/>
              </p:ext>
            </p:extLst>
          </p:nvPr>
        </p:nvGraphicFramePr>
        <p:xfrm>
          <a:off x="838200" y="1690688"/>
          <a:ext cx="10515600" cy="466725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5" name="Picture 4">
            <a:extLst>
              <a:ext uri="{FF2B5EF4-FFF2-40B4-BE49-F238E27FC236}">
                <a16:creationId xmlns:a16="http://schemas.microsoft.com/office/drawing/2014/main" id="{D444CB0D-3308-4603-99C9-47C339A7B12B}"/>
              </a:ext>
            </a:extLst>
          </p:cNvPr>
          <p:cNvPicPr>
            <a:picLocks noChangeAspect="1"/>
          </p:cNvPicPr>
          <p:nvPr/>
        </p:nvPicPr>
        <p:blipFill rotWithShape="1">
          <a:blip r:embed="rId7" cstate="print">
            <a:extLst>
              <a:ext uri="{28A0092B-C50C-407E-A947-70E740481C1C}">
                <a14:useLocalDpi xmlns:a14="http://schemas.microsoft.com/office/drawing/2010/main" val="0"/>
              </a:ext>
            </a:extLst>
          </a:blip>
          <a:srcRect t="8703"/>
          <a:stretch/>
        </p:blipFill>
        <p:spPr>
          <a:xfrm>
            <a:off x="8601026" y="140931"/>
            <a:ext cx="3457714" cy="1025967"/>
          </a:xfrm>
          <a:prstGeom prst="rect">
            <a:avLst/>
          </a:prstGeom>
          <a:ln>
            <a:noFill/>
          </a:ln>
        </p:spPr>
      </p:pic>
    </p:spTree>
    <p:extLst>
      <p:ext uri="{BB962C8B-B14F-4D97-AF65-F5344CB8AC3E}">
        <p14:creationId xmlns:p14="http://schemas.microsoft.com/office/powerpoint/2010/main" val="341978410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DD3D34-D145-124A-BF8D-D07044EF5F9D}"/>
              </a:ext>
            </a:extLst>
          </p:cNvPr>
          <p:cNvSpPr>
            <a:spLocks noGrp="1"/>
          </p:cNvSpPr>
          <p:nvPr>
            <p:ph type="title"/>
          </p:nvPr>
        </p:nvSpPr>
        <p:spPr/>
        <p:txBody>
          <a:bodyPr/>
          <a:lstStyle/>
          <a:p>
            <a:r>
              <a:rPr lang="en-US" b="1" dirty="0"/>
              <a:t>Key Messages – Teach or Treat</a:t>
            </a:r>
          </a:p>
        </p:txBody>
      </p:sp>
      <p:graphicFrame>
        <p:nvGraphicFramePr>
          <p:cNvPr id="4" name="Content Placeholder 3">
            <a:extLst>
              <a:ext uri="{FF2B5EF4-FFF2-40B4-BE49-F238E27FC236}">
                <a16:creationId xmlns:a16="http://schemas.microsoft.com/office/drawing/2014/main" id="{CC887FE3-F156-454F-AD9D-815AA4909F6D}"/>
              </a:ext>
            </a:extLst>
          </p:cNvPr>
          <p:cNvGraphicFramePr>
            <a:graphicFrameLocks noGrp="1"/>
          </p:cNvGraphicFramePr>
          <p:nvPr>
            <p:ph idx="1"/>
            <p:extLst>
              <p:ext uri="{D42A27DB-BD31-4B8C-83A1-F6EECF244321}">
                <p14:modId xmlns:p14="http://schemas.microsoft.com/office/powerpoint/2010/main" val="1614527540"/>
              </p:ext>
            </p:extLst>
          </p:nvPr>
        </p:nvGraphicFramePr>
        <p:xfrm>
          <a:off x="838200" y="1690688"/>
          <a:ext cx="10515600" cy="466725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5" name="Picture 4">
            <a:extLst>
              <a:ext uri="{FF2B5EF4-FFF2-40B4-BE49-F238E27FC236}">
                <a16:creationId xmlns:a16="http://schemas.microsoft.com/office/drawing/2014/main" id="{D444CB0D-3308-4603-99C9-47C339A7B12B}"/>
              </a:ext>
            </a:extLst>
          </p:cNvPr>
          <p:cNvPicPr>
            <a:picLocks noChangeAspect="1"/>
          </p:cNvPicPr>
          <p:nvPr/>
        </p:nvPicPr>
        <p:blipFill rotWithShape="1">
          <a:blip r:embed="rId7" cstate="print">
            <a:extLst>
              <a:ext uri="{28A0092B-C50C-407E-A947-70E740481C1C}">
                <a14:useLocalDpi xmlns:a14="http://schemas.microsoft.com/office/drawing/2010/main" val="0"/>
              </a:ext>
            </a:extLst>
          </a:blip>
          <a:srcRect t="8703"/>
          <a:stretch/>
        </p:blipFill>
        <p:spPr>
          <a:xfrm>
            <a:off x="8322245" y="230141"/>
            <a:ext cx="3457714" cy="1025967"/>
          </a:xfrm>
          <a:prstGeom prst="rect">
            <a:avLst/>
          </a:prstGeom>
          <a:ln>
            <a:noFill/>
          </a:ln>
        </p:spPr>
      </p:pic>
    </p:spTree>
    <p:extLst>
      <p:ext uri="{BB962C8B-B14F-4D97-AF65-F5344CB8AC3E}">
        <p14:creationId xmlns:p14="http://schemas.microsoft.com/office/powerpoint/2010/main" val="12852173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AE850C-5B4F-964E-BB90-65E669E2A623}"/>
              </a:ext>
            </a:extLst>
          </p:cNvPr>
          <p:cNvSpPr>
            <a:spLocks noGrp="1"/>
          </p:cNvSpPr>
          <p:nvPr>
            <p:ph type="title"/>
          </p:nvPr>
        </p:nvSpPr>
        <p:spPr>
          <a:xfrm>
            <a:off x="1136428" y="627564"/>
            <a:ext cx="7474172" cy="1325563"/>
          </a:xfrm>
        </p:spPr>
        <p:txBody>
          <a:bodyPr>
            <a:normAutofit/>
          </a:bodyPr>
          <a:lstStyle/>
          <a:p>
            <a:r>
              <a:rPr lang="en-US" b="1" dirty="0"/>
              <a:t>Introduction</a:t>
            </a:r>
          </a:p>
        </p:txBody>
      </p:sp>
      <p:sp>
        <p:nvSpPr>
          <p:cNvPr id="3" name="Content Placeholder 2">
            <a:extLst>
              <a:ext uri="{FF2B5EF4-FFF2-40B4-BE49-F238E27FC236}">
                <a16:creationId xmlns:a16="http://schemas.microsoft.com/office/drawing/2014/main" id="{50352EEE-59A9-8844-90F9-707A53191AE7}"/>
              </a:ext>
            </a:extLst>
          </p:cNvPr>
          <p:cNvSpPr>
            <a:spLocks noGrp="1"/>
          </p:cNvSpPr>
          <p:nvPr>
            <p:ph idx="1"/>
          </p:nvPr>
        </p:nvSpPr>
        <p:spPr>
          <a:xfrm>
            <a:off x="1136429" y="2278173"/>
            <a:ext cx="6467867" cy="3450613"/>
          </a:xfrm>
        </p:spPr>
        <p:txBody>
          <a:bodyPr anchor="ctr">
            <a:normAutofit/>
          </a:bodyPr>
          <a:lstStyle/>
          <a:p>
            <a:r>
              <a:rPr lang="en-US" sz="1300"/>
              <a:t>As part of Each Baby Counts Learn and Support Programme a network of midwives and obstetricians from across England worked together to improve the culture, behaviours and conditions to enable effective clinical escalation in maternity. </a:t>
            </a:r>
          </a:p>
          <a:p>
            <a:endParaRPr lang="en-US" sz="1300"/>
          </a:p>
          <a:p>
            <a:r>
              <a:rPr lang="en-US" sz="1300"/>
              <a:t>This was done through a campaign called ‘IDENTIFY – COMMUNICATE - ACT’. </a:t>
            </a:r>
          </a:p>
          <a:p>
            <a:pPr marL="0" indent="0">
              <a:buNone/>
            </a:pPr>
            <a:endParaRPr lang="en-US" sz="1300"/>
          </a:p>
          <a:p>
            <a:r>
              <a:rPr lang="en-US" sz="1300"/>
              <a:t>It sought to address the problems identified in Each Baby Counts reports, and national inquiries (such as Ockenden), together with the diagnostic phase of the programme, putting recommendations into action. </a:t>
            </a:r>
          </a:p>
          <a:p>
            <a:endParaRPr lang="en-US" sz="1300"/>
          </a:p>
          <a:p>
            <a:r>
              <a:rPr lang="en-US" sz="1300"/>
              <a:t>The team then developed, tested and refined 3 interventions which can be rolled out in all maternity units around the country, with the aim of improving standardisation across the NHS. </a:t>
            </a:r>
          </a:p>
          <a:p>
            <a:endParaRPr lang="en-US" sz="1300"/>
          </a:p>
          <a:p>
            <a:endParaRPr lang="en-US" sz="1300"/>
          </a:p>
        </p:txBody>
      </p:sp>
      <p:sp>
        <p:nvSpPr>
          <p:cNvPr id="9" name="Rectangle 8">
            <a:extLst>
              <a:ext uri="{FF2B5EF4-FFF2-40B4-BE49-F238E27FC236}">
                <a16:creationId xmlns:a16="http://schemas.microsoft.com/office/drawing/2014/main" id="{59A309A7-1751-4ABE-A3C1-EEC40366AD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088880" y="0"/>
            <a:ext cx="2103120" cy="6858000"/>
          </a:xfrm>
          <a:prstGeom prst="rect">
            <a:avLst/>
          </a:prstGeom>
          <a:solidFill>
            <a:srgbClr val="5165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a:extLst>
              <a:ext uri="{FF2B5EF4-FFF2-40B4-BE49-F238E27FC236}">
                <a16:creationId xmlns:a16="http://schemas.microsoft.com/office/drawing/2014/main" id="{967D8EB6-EAE1-4F9C-B398-83321E2872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915400" y="2358913"/>
            <a:ext cx="2140172" cy="2140172"/>
          </a:xfrm>
          <a:prstGeom prst="ellipse">
            <a:avLst/>
          </a:prstGeom>
          <a:solidFill>
            <a:srgbClr val="FFFFFF"/>
          </a:solidFill>
          <a:ln w="22225">
            <a:solidFill>
              <a:srgbClr val="49C8E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a:extLst>
              <a:ext uri="{FF2B5EF4-FFF2-40B4-BE49-F238E27FC236}">
                <a16:creationId xmlns:a16="http://schemas.microsoft.com/office/drawing/2014/main" id="{D444CB0D-3308-4603-99C9-47C339A7B12B}"/>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t="8703"/>
          <a:stretch/>
        </p:blipFill>
        <p:spPr>
          <a:xfrm>
            <a:off x="9254442" y="3212088"/>
            <a:ext cx="1462088" cy="433824"/>
          </a:xfrm>
          <a:prstGeom prst="rect">
            <a:avLst/>
          </a:prstGeom>
        </p:spPr>
      </p:pic>
    </p:spTree>
    <p:extLst>
      <p:ext uri="{BB962C8B-B14F-4D97-AF65-F5344CB8AC3E}">
        <p14:creationId xmlns:p14="http://schemas.microsoft.com/office/powerpoint/2010/main" val="35985462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883920" y="2760853"/>
            <a:ext cx="10515600" cy="1325563"/>
          </a:xfrm>
        </p:spPr>
        <p:txBody>
          <a:bodyPr/>
          <a:lstStyle/>
          <a:p>
            <a:r>
              <a:rPr lang="en-GB" dirty="0"/>
              <a:t>Each Baby Counts Learn &amp; Support Example Infographic Summary</a:t>
            </a:r>
          </a:p>
        </p:txBody>
      </p:sp>
      <p:pic>
        <p:nvPicPr>
          <p:cNvPr id="3" name="Picture 2">
            <a:extLst>
              <a:ext uri="{FF2B5EF4-FFF2-40B4-BE49-F238E27FC236}">
                <a16:creationId xmlns:a16="http://schemas.microsoft.com/office/drawing/2014/main" id="{D444CB0D-3308-4603-99C9-47C339A7B12B}"/>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t="8703"/>
          <a:stretch/>
        </p:blipFill>
        <p:spPr>
          <a:xfrm>
            <a:off x="8456060" y="397409"/>
            <a:ext cx="3457714" cy="1025967"/>
          </a:xfrm>
          <a:prstGeom prst="rect">
            <a:avLst/>
          </a:prstGeom>
          <a:ln>
            <a:noFill/>
          </a:ln>
        </p:spPr>
      </p:pic>
    </p:spTree>
    <p:extLst>
      <p:ext uri="{BB962C8B-B14F-4D97-AF65-F5344CB8AC3E}">
        <p14:creationId xmlns:p14="http://schemas.microsoft.com/office/powerpoint/2010/main" val="325505783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Image preview"/>
          <p:cNvPicPr>
            <a:picLocks noChangeAspect="1" noChangeArrowheads="1"/>
          </p:cNvPicPr>
          <p:nvPr/>
        </p:nvPicPr>
        <p:blipFill rotWithShape="1">
          <a:blip r:embed="rId3">
            <a:extLst>
              <a:ext uri="{28A0092B-C50C-407E-A947-70E740481C1C}">
                <a14:useLocalDpi xmlns:a14="http://schemas.microsoft.com/office/drawing/2010/main" val="0"/>
              </a:ext>
            </a:extLst>
          </a:blip>
          <a:srcRect l="12688" t="10923" r="14582" b="27307"/>
          <a:stretch/>
        </p:blipFill>
        <p:spPr bwMode="auto">
          <a:xfrm>
            <a:off x="576891" y="1907457"/>
            <a:ext cx="3298315" cy="2801310"/>
          </a:xfrm>
          <a:prstGeom prst="rect">
            <a:avLst/>
          </a:prstGeom>
          <a:noFill/>
          <a:extLst>
            <a:ext uri="{909E8E84-426E-40DD-AFC4-6F175D3DCCD1}">
              <a14:hiddenFill xmlns:a14="http://schemas.microsoft.com/office/drawing/2010/main">
                <a:solidFill>
                  <a:srgbClr val="FFFFFF"/>
                </a:solidFill>
              </a14:hiddenFill>
            </a:ext>
          </a:extLst>
        </p:spPr>
      </p:pic>
      <p:sp>
        <p:nvSpPr>
          <p:cNvPr id="3" name="Content Placeholder 2"/>
          <p:cNvSpPr>
            <a:spLocks noGrp="1"/>
          </p:cNvSpPr>
          <p:nvPr>
            <p:ph idx="1"/>
          </p:nvPr>
        </p:nvSpPr>
        <p:spPr>
          <a:xfrm>
            <a:off x="838200" y="1866461"/>
            <a:ext cx="10515600" cy="4351338"/>
          </a:xfrm>
        </p:spPr>
        <p:txBody>
          <a:bodyPr>
            <a:normAutofit/>
          </a:bodyPr>
          <a:lstStyle/>
          <a:p>
            <a:pPr marL="0" indent="0">
              <a:buNone/>
            </a:pPr>
            <a:r>
              <a:rPr lang="en-GB" dirty="0"/>
              <a:t>  </a:t>
            </a:r>
          </a:p>
        </p:txBody>
      </p:sp>
      <p:sp>
        <p:nvSpPr>
          <p:cNvPr id="6" name="Content Placeholder 1"/>
          <p:cNvSpPr txBox="1">
            <a:spLocks/>
          </p:cNvSpPr>
          <p:nvPr/>
        </p:nvSpPr>
        <p:spPr>
          <a:xfrm>
            <a:off x="663994" y="1233604"/>
            <a:ext cx="10515600" cy="43513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endParaRPr lang="en-GB" dirty="0"/>
          </a:p>
        </p:txBody>
      </p:sp>
      <p:pic>
        <p:nvPicPr>
          <p:cNvPr id="7" name="Picture 6"/>
          <p:cNvPicPr>
            <a:picLocks noChangeAspect="1"/>
          </p:cNvPicPr>
          <p:nvPr/>
        </p:nvPicPr>
        <p:blipFill>
          <a:blip r:embed="rId4"/>
          <a:stretch>
            <a:fillRect/>
          </a:stretch>
        </p:blipFill>
        <p:spPr>
          <a:xfrm>
            <a:off x="4879292" y="2135174"/>
            <a:ext cx="2649280" cy="2581156"/>
          </a:xfrm>
          <a:prstGeom prst="rect">
            <a:avLst/>
          </a:prstGeom>
        </p:spPr>
      </p:pic>
      <p:pic>
        <p:nvPicPr>
          <p:cNvPr id="9" name="Picture 8"/>
          <p:cNvPicPr>
            <a:picLocks noChangeAspect="1"/>
          </p:cNvPicPr>
          <p:nvPr/>
        </p:nvPicPr>
        <p:blipFill>
          <a:blip r:embed="rId5"/>
          <a:stretch>
            <a:fillRect/>
          </a:stretch>
        </p:blipFill>
        <p:spPr>
          <a:xfrm>
            <a:off x="8690821" y="2050314"/>
            <a:ext cx="3143908" cy="2495878"/>
          </a:xfrm>
          <a:prstGeom prst="rect">
            <a:avLst/>
          </a:prstGeom>
        </p:spPr>
      </p:pic>
      <p:pic>
        <p:nvPicPr>
          <p:cNvPr id="10" name="Picture 9"/>
          <p:cNvPicPr>
            <a:picLocks noChangeAspect="1"/>
          </p:cNvPicPr>
          <p:nvPr/>
        </p:nvPicPr>
        <p:blipFill>
          <a:blip r:embed="rId6"/>
          <a:stretch>
            <a:fillRect/>
          </a:stretch>
        </p:blipFill>
        <p:spPr>
          <a:xfrm>
            <a:off x="751097" y="1367016"/>
            <a:ext cx="10602703" cy="917218"/>
          </a:xfrm>
          <a:prstGeom prst="rect">
            <a:avLst/>
          </a:prstGeom>
        </p:spPr>
      </p:pic>
      <p:sp>
        <p:nvSpPr>
          <p:cNvPr id="11" name="Rectangle 10"/>
          <p:cNvSpPr/>
          <p:nvPr/>
        </p:nvSpPr>
        <p:spPr>
          <a:xfrm>
            <a:off x="576891" y="4546192"/>
            <a:ext cx="3404559" cy="2523768"/>
          </a:xfrm>
          <a:prstGeom prst="rect">
            <a:avLst/>
          </a:prstGeom>
        </p:spPr>
        <p:txBody>
          <a:bodyPr wrap="square">
            <a:spAutoFit/>
          </a:bodyPr>
          <a:lstStyle/>
          <a:p>
            <a:r>
              <a:rPr lang="en-GB" sz="1400" b="1" dirty="0"/>
              <a:t>Team of the shift</a:t>
            </a:r>
            <a:r>
              <a:rPr lang="en-GB" sz="1400" dirty="0"/>
              <a:t>: Promoting excellence in teamwork. At the start of each shift, ask yourself... </a:t>
            </a:r>
          </a:p>
          <a:p>
            <a:pPr algn="ctr"/>
            <a:r>
              <a:rPr lang="en-GB" sz="1400" dirty="0"/>
              <a:t>Do I know everyone on shift today?</a:t>
            </a:r>
          </a:p>
          <a:p>
            <a:pPr algn="ctr"/>
            <a:r>
              <a:rPr lang="en-GB" sz="1400" dirty="0"/>
              <a:t>Do I know who I'm going to escalate concerns to?</a:t>
            </a:r>
          </a:p>
          <a:p>
            <a:pPr algn="ctr"/>
            <a:r>
              <a:rPr lang="en-GB" sz="1400" dirty="0"/>
              <a:t>Have I said thank you to a colleague?</a:t>
            </a:r>
          </a:p>
          <a:p>
            <a:pPr algn="ctr"/>
            <a:r>
              <a:rPr lang="en-GB" sz="1400" dirty="0"/>
              <a:t>Have we celebrated our successes together? </a:t>
            </a:r>
          </a:p>
          <a:p>
            <a:pPr algn="ctr"/>
            <a:r>
              <a:rPr lang="en-GB" sz="1400" dirty="0"/>
              <a:t>Have I checked if my colleagues are okay at the beginning and end of each shift? </a:t>
            </a:r>
          </a:p>
          <a:p>
            <a:endParaRPr lang="en-GB" dirty="0"/>
          </a:p>
        </p:txBody>
      </p:sp>
      <p:sp>
        <p:nvSpPr>
          <p:cNvPr id="12" name="Rectangle 11"/>
          <p:cNvSpPr/>
          <p:nvPr/>
        </p:nvSpPr>
        <p:spPr>
          <a:xfrm>
            <a:off x="4859947" y="4577190"/>
            <a:ext cx="3048368" cy="2031325"/>
          </a:xfrm>
          <a:prstGeom prst="rect">
            <a:avLst/>
          </a:prstGeom>
        </p:spPr>
        <p:txBody>
          <a:bodyPr wrap="square">
            <a:spAutoFit/>
          </a:bodyPr>
          <a:lstStyle/>
          <a:p>
            <a:pPr lvl="0"/>
            <a:r>
              <a:rPr lang="en-GB" sz="1400" dirty="0"/>
              <a:t>Make clinical escalation precise and concise using safety critical language to communicate concerns</a:t>
            </a:r>
          </a:p>
          <a:p>
            <a:pPr lvl="0"/>
            <a:endParaRPr lang="en-GB" sz="1400" dirty="0"/>
          </a:p>
          <a:p>
            <a:pPr lvl="0"/>
            <a:r>
              <a:rPr lang="en-GB" sz="1400" dirty="0"/>
              <a:t>Begin conversations with: </a:t>
            </a:r>
          </a:p>
          <a:p>
            <a:pPr lvl="0"/>
            <a:endParaRPr lang="en-GB" sz="1400" dirty="0"/>
          </a:p>
          <a:p>
            <a:pPr lvl="0" algn="ctr"/>
            <a:r>
              <a:rPr lang="en-GB" sz="1400" b="1" dirty="0"/>
              <a:t>“I need Advice”</a:t>
            </a:r>
          </a:p>
          <a:p>
            <a:pPr lvl="0" algn="ctr"/>
            <a:r>
              <a:rPr lang="en-GB" sz="1400" b="1" dirty="0"/>
              <a:t>“I need to Inform”</a:t>
            </a:r>
          </a:p>
          <a:p>
            <a:pPr lvl="0" algn="ctr"/>
            <a:r>
              <a:rPr lang="en-GB" sz="1400" b="1" dirty="0"/>
              <a:t>“I need you to Do” </a:t>
            </a:r>
            <a:endParaRPr lang="en-GB" sz="1400" dirty="0"/>
          </a:p>
        </p:txBody>
      </p:sp>
      <p:sp>
        <p:nvSpPr>
          <p:cNvPr id="13" name="Rectangle 12"/>
          <p:cNvSpPr/>
          <p:nvPr/>
        </p:nvSpPr>
        <p:spPr>
          <a:xfrm>
            <a:off x="8540032" y="4484582"/>
            <a:ext cx="3445486" cy="2031325"/>
          </a:xfrm>
          <a:prstGeom prst="rect">
            <a:avLst/>
          </a:prstGeom>
        </p:spPr>
        <p:txBody>
          <a:bodyPr wrap="square">
            <a:spAutoFit/>
          </a:bodyPr>
          <a:lstStyle/>
          <a:p>
            <a:pPr lvl="0"/>
            <a:r>
              <a:rPr lang="en-GB" sz="1400" dirty="0"/>
              <a:t>Promoting respectful learning conversations between colleagues. Respond kindly, quickly and appropriately using </a:t>
            </a:r>
          </a:p>
          <a:p>
            <a:pPr lvl="0"/>
            <a:endParaRPr lang="en-GB" sz="1400" dirty="0"/>
          </a:p>
          <a:p>
            <a:pPr lvl="0" algn="ctr"/>
            <a:r>
              <a:rPr lang="en-GB" sz="1400" b="1" dirty="0"/>
              <a:t>TEACH “Tell me what you think and why, I’ll do the same so we can discuss” </a:t>
            </a:r>
          </a:p>
          <a:p>
            <a:pPr lvl="0" algn="ctr"/>
            <a:r>
              <a:rPr lang="en-GB" sz="1400" b="1" dirty="0"/>
              <a:t>or </a:t>
            </a:r>
          </a:p>
          <a:p>
            <a:pPr lvl="0" algn="ctr"/>
            <a:r>
              <a:rPr lang="en-GB" sz="1400" b="1" dirty="0"/>
              <a:t>TREAT </a:t>
            </a:r>
            <a:r>
              <a:rPr lang="en-GB" sz="1400" b="1"/>
              <a:t>“Let’s </a:t>
            </a:r>
            <a:r>
              <a:rPr lang="en-GB" sz="1400" b="1" dirty="0"/>
              <a:t>take action to the clinical escalation” </a:t>
            </a:r>
            <a:endParaRPr lang="en-GB" sz="1400" dirty="0"/>
          </a:p>
        </p:txBody>
      </p:sp>
      <p:pic>
        <p:nvPicPr>
          <p:cNvPr id="14" name="Picture 13">
            <a:extLst>
              <a:ext uri="{FF2B5EF4-FFF2-40B4-BE49-F238E27FC236}">
                <a16:creationId xmlns:a16="http://schemas.microsoft.com/office/drawing/2014/main" id="{D444CB0D-3308-4603-99C9-47C339A7B12B}"/>
              </a:ext>
            </a:extLst>
          </p:cNvPr>
          <p:cNvPicPr>
            <a:picLocks noChangeAspect="1"/>
          </p:cNvPicPr>
          <p:nvPr/>
        </p:nvPicPr>
        <p:blipFill rotWithShape="1">
          <a:blip r:embed="rId7" cstate="print">
            <a:extLst>
              <a:ext uri="{28A0092B-C50C-407E-A947-70E740481C1C}">
                <a14:useLocalDpi xmlns:a14="http://schemas.microsoft.com/office/drawing/2010/main" val="0"/>
              </a:ext>
            </a:extLst>
          </a:blip>
          <a:srcRect t="8703"/>
          <a:stretch/>
        </p:blipFill>
        <p:spPr>
          <a:xfrm>
            <a:off x="8690821" y="140931"/>
            <a:ext cx="3457714" cy="1025967"/>
          </a:xfrm>
          <a:prstGeom prst="rect">
            <a:avLst/>
          </a:prstGeom>
          <a:ln>
            <a:noFill/>
          </a:ln>
        </p:spPr>
      </p:pic>
    </p:spTree>
    <p:extLst>
      <p:ext uri="{BB962C8B-B14F-4D97-AF65-F5344CB8AC3E}">
        <p14:creationId xmlns:p14="http://schemas.microsoft.com/office/powerpoint/2010/main" val="15585633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4A6E36-7D5C-FB44-B40B-26775FC4932C}"/>
              </a:ext>
            </a:extLst>
          </p:cNvPr>
          <p:cNvSpPr>
            <a:spLocks noGrp="1"/>
          </p:cNvSpPr>
          <p:nvPr>
            <p:ph type="title"/>
          </p:nvPr>
        </p:nvSpPr>
        <p:spPr>
          <a:xfrm>
            <a:off x="1136428" y="627564"/>
            <a:ext cx="7474172" cy="1325563"/>
          </a:xfrm>
        </p:spPr>
        <p:txBody>
          <a:bodyPr>
            <a:normAutofit/>
          </a:bodyPr>
          <a:lstStyle/>
          <a:p>
            <a:r>
              <a:rPr lang="en-GB" sz="2800" b="1"/>
              <a:t>How To Guide - Successfully Launching the Interventions (1)</a:t>
            </a:r>
            <a:br>
              <a:rPr lang="en-GB" sz="2800" b="1"/>
            </a:br>
            <a:endParaRPr lang="en-US" sz="2800"/>
          </a:p>
        </p:txBody>
      </p:sp>
      <p:sp>
        <p:nvSpPr>
          <p:cNvPr id="3" name="Content Placeholder 2">
            <a:extLst>
              <a:ext uri="{FF2B5EF4-FFF2-40B4-BE49-F238E27FC236}">
                <a16:creationId xmlns:a16="http://schemas.microsoft.com/office/drawing/2014/main" id="{AE4EDAF3-43CD-2B47-8E4B-01E0B9D68629}"/>
              </a:ext>
            </a:extLst>
          </p:cNvPr>
          <p:cNvSpPr>
            <a:spLocks noGrp="1"/>
          </p:cNvSpPr>
          <p:nvPr>
            <p:ph idx="1"/>
          </p:nvPr>
        </p:nvSpPr>
        <p:spPr>
          <a:xfrm>
            <a:off x="1136429" y="2278173"/>
            <a:ext cx="6467867" cy="3450613"/>
          </a:xfrm>
        </p:spPr>
        <p:txBody>
          <a:bodyPr anchor="ctr">
            <a:normAutofit/>
          </a:bodyPr>
          <a:lstStyle/>
          <a:p>
            <a:endParaRPr lang="en-GB" sz="1500"/>
          </a:p>
          <a:p>
            <a:pPr lvl="1"/>
            <a:r>
              <a:rPr lang="en-GB" sz="1500"/>
              <a:t>Get prepared. Gather a team around who are all going to be champions and support the project, with a designated lead.  Set up regular meetings to review progress including performance metrics. Key people could include an obstetric consultant, an anaesthetist, a midwifery matron, intrapartum midwives, obstetric trainees.</a:t>
            </a:r>
          </a:p>
          <a:p>
            <a:pPr marL="457200" lvl="1" indent="0">
              <a:buNone/>
            </a:pPr>
            <a:endParaRPr lang="en-GB" sz="1500"/>
          </a:p>
          <a:p>
            <a:pPr lvl="1"/>
            <a:r>
              <a:rPr lang="en-GB" sz="1500"/>
              <a:t>Get high level buy in and support – explain your plans to the senior leadership team. This could include the head and director of midwifery, clinical director, labour ward lead, obstetric anaesthetic lead.</a:t>
            </a:r>
          </a:p>
          <a:p>
            <a:pPr marL="457200" lvl="1" indent="0">
              <a:buNone/>
            </a:pPr>
            <a:endParaRPr lang="en-GB" sz="1500"/>
          </a:p>
          <a:p>
            <a:pPr lvl="1"/>
            <a:r>
              <a:rPr lang="en-GB" sz="1500"/>
              <a:t>Create a timeline and a plan.</a:t>
            </a:r>
          </a:p>
          <a:p>
            <a:pPr marL="0" indent="0">
              <a:buNone/>
            </a:pPr>
            <a:endParaRPr lang="en-US" sz="1500"/>
          </a:p>
        </p:txBody>
      </p:sp>
      <p:sp>
        <p:nvSpPr>
          <p:cNvPr id="21" name="Rectangle 16">
            <a:extLst>
              <a:ext uri="{FF2B5EF4-FFF2-40B4-BE49-F238E27FC236}">
                <a16:creationId xmlns:a16="http://schemas.microsoft.com/office/drawing/2014/main" id="{59A309A7-1751-4ABE-A3C1-EEC40366AD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088880" y="0"/>
            <a:ext cx="2103120" cy="6858000"/>
          </a:xfrm>
          <a:prstGeom prst="rect">
            <a:avLst/>
          </a:prstGeom>
          <a:solidFill>
            <a:srgbClr val="5165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Oval 18">
            <a:extLst>
              <a:ext uri="{FF2B5EF4-FFF2-40B4-BE49-F238E27FC236}">
                <a16:creationId xmlns:a16="http://schemas.microsoft.com/office/drawing/2014/main" id="{967D8EB6-EAE1-4F9C-B398-83321E2872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915400" y="2358913"/>
            <a:ext cx="2140172" cy="2140172"/>
          </a:xfrm>
          <a:prstGeom prst="ellipse">
            <a:avLst/>
          </a:prstGeom>
          <a:solidFill>
            <a:srgbClr val="FFFFFF"/>
          </a:solidFill>
          <a:ln w="22225">
            <a:solidFill>
              <a:srgbClr val="49C8E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a:extLst>
              <a:ext uri="{FF2B5EF4-FFF2-40B4-BE49-F238E27FC236}">
                <a16:creationId xmlns:a16="http://schemas.microsoft.com/office/drawing/2014/main" id="{1D3604E2-515A-F24D-8630-501776999FED}"/>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t="8703"/>
          <a:stretch/>
        </p:blipFill>
        <p:spPr>
          <a:xfrm>
            <a:off x="9254442" y="3212088"/>
            <a:ext cx="1462088" cy="433824"/>
          </a:xfrm>
          <a:prstGeom prst="rect">
            <a:avLst/>
          </a:prstGeom>
        </p:spPr>
      </p:pic>
    </p:spTree>
    <p:extLst>
      <p:ext uri="{BB962C8B-B14F-4D97-AF65-F5344CB8AC3E}">
        <p14:creationId xmlns:p14="http://schemas.microsoft.com/office/powerpoint/2010/main" val="42095279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3" name="Rectangle 22">
            <a:extLst>
              <a:ext uri="{FF2B5EF4-FFF2-40B4-BE49-F238E27FC236}">
                <a16:creationId xmlns:a16="http://schemas.microsoft.com/office/drawing/2014/main" id="{DAF1966E-FD40-4A4A-B61B-C4DF7FA05F0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34" name="Rectangle 24">
            <a:extLst>
              <a:ext uri="{FF2B5EF4-FFF2-40B4-BE49-F238E27FC236}">
                <a16:creationId xmlns:a16="http://schemas.microsoft.com/office/drawing/2014/main" id="{047BFA19-D45E-416B-A404-7AF2F3F270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58209" y="0"/>
            <a:ext cx="11167447" cy="2018806"/>
          </a:xfrm>
          <a:prstGeom prst="rect">
            <a:avLst/>
          </a:prstGeom>
          <a:ln w="9525">
            <a:solidFill>
              <a:srgbClr val="E1E1E1"/>
            </a:solidFill>
          </a:ln>
          <a:effectLst>
            <a:outerShdw blurRad="50800" dist="38100" dir="2700000" algn="tl" rotWithShape="0">
              <a:schemeClr val="bg1">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35" name="Rectangle 26">
            <a:extLst>
              <a:ext uri="{FF2B5EF4-FFF2-40B4-BE49-F238E27FC236}">
                <a16:creationId xmlns:a16="http://schemas.microsoft.com/office/drawing/2014/main" id="{8E0105E7-23DB-4CF2-8258-FF47C7620F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6928" y="0"/>
            <a:ext cx="11155680" cy="2011680"/>
          </a:xfrm>
          <a:prstGeom prst="rect">
            <a:avLst/>
          </a:pr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4FA4E053-B0BA-4443-8330-8422EB902D4C}"/>
              </a:ext>
            </a:extLst>
          </p:cNvPr>
          <p:cNvSpPr>
            <a:spLocks noGrp="1"/>
          </p:cNvSpPr>
          <p:nvPr>
            <p:ph type="title"/>
          </p:nvPr>
        </p:nvSpPr>
        <p:spPr>
          <a:xfrm>
            <a:off x="1115568" y="548640"/>
            <a:ext cx="10168128" cy="1179576"/>
          </a:xfrm>
        </p:spPr>
        <p:txBody>
          <a:bodyPr>
            <a:normAutofit/>
          </a:bodyPr>
          <a:lstStyle/>
          <a:p>
            <a:r>
              <a:rPr lang="en-GB" sz="3700" b="1"/>
              <a:t>How To Guide - Successfully Launching the Interventions (2)</a:t>
            </a:r>
            <a:endParaRPr lang="en-US" sz="3700"/>
          </a:p>
        </p:txBody>
      </p:sp>
      <p:sp>
        <p:nvSpPr>
          <p:cNvPr id="36" name="Rectangle 28">
            <a:extLst>
              <a:ext uri="{FF2B5EF4-FFF2-40B4-BE49-F238E27FC236}">
                <a16:creationId xmlns:a16="http://schemas.microsoft.com/office/drawing/2014/main" id="{074B4F7D-14B2-478B-8BF5-01E4E0C5D2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8834" y="758952"/>
            <a:ext cx="128016"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3" name="Content Placeholder 2">
            <a:extLst>
              <a:ext uri="{FF2B5EF4-FFF2-40B4-BE49-F238E27FC236}">
                <a16:creationId xmlns:a16="http://schemas.microsoft.com/office/drawing/2014/main" id="{7C6451DC-5C36-D54A-96C3-746C4E240C06}"/>
              </a:ext>
            </a:extLst>
          </p:cNvPr>
          <p:cNvSpPr>
            <a:spLocks noGrp="1"/>
          </p:cNvSpPr>
          <p:nvPr>
            <p:ph idx="1"/>
          </p:nvPr>
        </p:nvSpPr>
        <p:spPr>
          <a:xfrm>
            <a:off x="1115568" y="2481943"/>
            <a:ext cx="10168128" cy="3695020"/>
          </a:xfrm>
        </p:spPr>
        <p:txBody>
          <a:bodyPr>
            <a:normAutofit/>
          </a:bodyPr>
          <a:lstStyle/>
          <a:p>
            <a:pPr lvl="1"/>
            <a:endParaRPr lang="en-GB" sz="2000" dirty="0"/>
          </a:p>
          <a:p>
            <a:pPr lvl="1"/>
            <a:r>
              <a:rPr lang="en-GB" sz="2000" dirty="0"/>
              <a:t>Consider undertaking some simple diagnostics to understand the culture of your unit</a:t>
            </a:r>
          </a:p>
          <a:p>
            <a:pPr marL="457200" lvl="1" indent="0">
              <a:buNone/>
            </a:pPr>
            <a:endParaRPr lang="en-GB" sz="2000" dirty="0"/>
          </a:p>
          <a:p>
            <a:pPr lvl="1"/>
            <a:r>
              <a:rPr lang="en-GB" sz="2000" dirty="0"/>
              <a:t>Identify your potential barriers and consider solutions to overcome </a:t>
            </a:r>
            <a:r>
              <a:rPr lang="en-GB" sz="2000"/>
              <a:t>them (eg </a:t>
            </a:r>
            <a:r>
              <a:rPr lang="en-GB" sz="2000" dirty="0"/>
              <a:t>if a particular staff group are resistant to change, consider a presentation at a key meeting). </a:t>
            </a:r>
          </a:p>
          <a:p>
            <a:pPr marL="457200" lvl="1" indent="0">
              <a:buNone/>
            </a:pPr>
            <a:endParaRPr lang="en-GB" sz="2000" dirty="0"/>
          </a:p>
          <a:p>
            <a:pPr lvl="1"/>
            <a:r>
              <a:rPr lang="en-GB" sz="2000" dirty="0"/>
              <a:t>Collate your campaign materials. These can include posters, pens, T-shirts for the implementation team, and business cards to hand out to staff and raise awareness. Merchandise works! </a:t>
            </a:r>
          </a:p>
          <a:p>
            <a:endParaRPr lang="en-US" sz="2000" dirty="0"/>
          </a:p>
        </p:txBody>
      </p:sp>
      <p:pic>
        <p:nvPicPr>
          <p:cNvPr id="5" name="Picture 4">
            <a:extLst>
              <a:ext uri="{FF2B5EF4-FFF2-40B4-BE49-F238E27FC236}">
                <a16:creationId xmlns:a16="http://schemas.microsoft.com/office/drawing/2014/main" id="{F851879E-68C0-3844-95AB-CA3B440E9C46}"/>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t="8703"/>
          <a:stretch/>
        </p:blipFill>
        <p:spPr>
          <a:xfrm>
            <a:off x="9896769" y="1786"/>
            <a:ext cx="2295231" cy="844062"/>
          </a:xfrm>
          <a:prstGeom prst="rect">
            <a:avLst/>
          </a:prstGeom>
          <a:ln>
            <a:noFill/>
          </a:ln>
        </p:spPr>
      </p:pic>
    </p:spTree>
    <p:extLst>
      <p:ext uri="{BB962C8B-B14F-4D97-AF65-F5344CB8AC3E}">
        <p14:creationId xmlns:p14="http://schemas.microsoft.com/office/powerpoint/2010/main" val="41675757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2B55AE-C5B6-7948-813F-19DF8D466EC8}"/>
              </a:ext>
            </a:extLst>
          </p:cNvPr>
          <p:cNvSpPr>
            <a:spLocks noGrp="1"/>
          </p:cNvSpPr>
          <p:nvPr>
            <p:ph type="title"/>
          </p:nvPr>
        </p:nvSpPr>
        <p:spPr>
          <a:xfrm>
            <a:off x="1136428" y="627564"/>
            <a:ext cx="7474172" cy="1325563"/>
          </a:xfrm>
        </p:spPr>
        <p:txBody>
          <a:bodyPr>
            <a:normAutofit/>
          </a:bodyPr>
          <a:lstStyle/>
          <a:p>
            <a:r>
              <a:rPr lang="en-GB" b="1" dirty="0"/>
              <a:t>How To Guide - Successfully Launching the Interventions (3)</a:t>
            </a:r>
            <a:endParaRPr lang="en-US" dirty="0"/>
          </a:p>
        </p:txBody>
      </p:sp>
      <p:sp>
        <p:nvSpPr>
          <p:cNvPr id="3" name="Content Placeholder 2">
            <a:extLst>
              <a:ext uri="{FF2B5EF4-FFF2-40B4-BE49-F238E27FC236}">
                <a16:creationId xmlns:a16="http://schemas.microsoft.com/office/drawing/2014/main" id="{D6D4320C-736D-4B4C-8FB5-F0CF9E0EFA0A}"/>
              </a:ext>
            </a:extLst>
          </p:cNvPr>
          <p:cNvSpPr>
            <a:spLocks noGrp="1"/>
          </p:cNvSpPr>
          <p:nvPr>
            <p:ph idx="1"/>
          </p:nvPr>
        </p:nvSpPr>
        <p:spPr>
          <a:xfrm>
            <a:off x="1136429" y="2278173"/>
            <a:ext cx="6467867" cy="3450613"/>
          </a:xfrm>
        </p:spPr>
        <p:txBody>
          <a:bodyPr anchor="ctr">
            <a:normAutofit/>
          </a:bodyPr>
          <a:lstStyle/>
          <a:p>
            <a:pPr lvl="1"/>
            <a:endParaRPr lang="en-GB" sz="1300" dirty="0"/>
          </a:p>
          <a:p>
            <a:pPr lvl="1"/>
            <a:endParaRPr lang="en-GB" sz="1300" dirty="0"/>
          </a:p>
          <a:p>
            <a:pPr lvl="1"/>
            <a:r>
              <a:rPr lang="en-GB" sz="1300" dirty="0"/>
              <a:t>Plan your launch day – including ways of disseminating the ideas to staff. This will usually involve an introductory email to all staff, followed by presence on the shop floor, at handovers. Plan presentations at teaching sessions including CTG teaching and in house skills training.</a:t>
            </a:r>
          </a:p>
          <a:p>
            <a:pPr marL="457200" lvl="1" indent="0">
              <a:buNone/>
            </a:pPr>
            <a:endParaRPr lang="en-GB" sz="1300" dirty="0"/>
          </a:p>
          <a:p>
            <a:pPr lvl="1"/>
            <a:r>
              <a:rPr lang="en-GB" sz="1300" dirty="0"/>
              <a:t>Get baking – everyone loves cake and it helps staff feel cared for and nurtured while you’re on the shop floor explaining the change ideas. </a:t>
            </a:r>
          </a:p>
          <a:p>
            <a:pPr marL="457200" lvl="1" indent="0">
              <a:buNone/>
            </a:pPr>
            <a:endParaRPr lang="en-GB" sz="1300" dirty="0"/>
          </a:p>
          <a:p>
            <a:pPr lvl="1"/>
            <a:r>
              <a:rPr lang="en-GB" sz="1300" dirty="0"/>
              <a:t>Identify early adopters and recruit them as champions. </a:t>
            </a:r>
          </a:p>
          <a:p>
            <a:pPr marL="457200" lvl="1" indent="0">
              <a:buNone/>
            </a:pPr>
            <a:endParaRPr lang="en-GB" sz="1300" dirty="0"/>
          </a:p>
          <a:p>
            <a:pPr lvl="1"/>
            <a:r>
              <a:rPr lang="en-GB" sz="1300" dirty="0"/>
              <a:t>Celebrate wins, keep staff updated with (hopefully) good news.</a:t>
            </a:r>
          </a:p>
          <a:p>
            <a:pPr marL="457200" lvl="1" indent="0">
              <a:buNone/>
            </a:pPr>
            <a:endParaRPr lang="en-GB" sz="1300" dirty="0"/>
          </a:p>
          <a:p>
            <a:pPr lvl="1"/>
            <a:r>
              <a:rPr lang="en-GB" sz="1300" dirty="0"/>
              <a:t>Be receptive to feedback and be willing to change your approach if it isn’t working.</a:t>
            </a:r>
          </a:p>
          <a:p>
            <a:pPr marL="0" indent="0">
              <a:buNone/>
            </a:pPr>
            <a:endParaRPr lang="en-US" sz="1300" dirty="0"/>
          </a:p>
        </p:txBody>
      </p:sp>
      <p:sp>
        <p:nvSpPr>
          <p:cNvPr id="11" name="Rectangle 10">
            <a:extLst>
              <a:ext uri="{FF2B5EF4-FFF2-40B4-BE49-F238E27FC236}">
                <a16:creationId xmlns:a16="http://schemas.microsoft.com/office/drawing/2014/main" id="{59A309A7-1751-4ABE-A3C1-EEC40366AD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088880" y="0"/>
            <a:ext cx="2103120" cy="6858000"/>
          </a:xfrm>
          <a:prstGeom prst="rect">
            <a:avLst/>
          </a:prstGeom>
          <a:solidFill>
            <a:srgbClr val="5165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Oval 12">
            <a:extLst>
              <a:ext uri="{FF2B5EF4-FFF2-40B4-BE49-F238E27FC236}">
                <a16:creationId xmlns:a16="http://schemas.microsoft.com/office/drawing/2014/main" id="{967D8EB6-EAE1-4F9C-B398-83321E2872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915400" y="2358913"/>
            <a:ext cx="2140172" cy="2140172"/>
          </a:xfrm>
          <a:prstGeom prst="ellipse">
            <a:avLst/>
          </a:prstGeom>
          <a:solidFill>
            <a:srgbClr val="FFFFFF"/>
          </a:solidFill>
          <a:ln w="22225">
            <a:solidFill>
              <a:srgbClr val="49C8E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Picture 5">
            <a:extLst>
              <a:ext uri="{FF2B5EF4-FFF2-40B4-BE49-F238E27FC236}">
                <a16:creationId xmlns:a16="http://schemas.microsoft.com/office/drawing/2014/main" id="{C5CA01B9-BD7E-D440-B621-58EFEFA5A3BE}"/>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t="8703"/>
          <a:stretch/>
        </p:blipFill>
        <p:spPr>
          <a:xfrm>
            <a:off x="9254442" y="3212088"/>
            <a:ext cx="1462088" cy="433824"/>
          </a:xfrm>
          <a:prstGeom prst="rect">
            <a:avLst/>
          </a:prstGeom>
        </p:spPr>
      </p:pic>
    </p:spTree>
    <p:extLst>
      <p:ext uri="{BB962C8B-B14F-4D97-AF65-F5344CB8AC3E}">
        <p14:creationId xmlns:p14="http://schemas.microsoft.com/office/powerpoint/2010/main" val="37144644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A22A8C-0324-6941-A0B7-4C0F4061F793}"/>
              </a:ext>
            </a:extLst>
          </p:cNvPr>
          <p:cNvSpPr>
            <a:spLocks noGrp="1"/>
          </p:cNvSpPr>
          <p:nvPr>
            <p:ph type="title"/>
          </p:nvPr>
        </p:nvSpPr>
        <p:spPr/>
        <p:txBody>
          <a:bodyPr/>
          <a:lstStyle/>
          <a:p>
            <a:r>
              <a:rPr lang="en-US" b="1" dirty="0"/>
              <a:t>Creating a communication plan</a:t>
            </a:r>
          </a:p>
        </p:txBody>
      </p:sp>
      <p:graphicFrame>
        <p:nvGraphicFramePr>
          <p:cNvPr id="4" name="Content Placeholder 3">
            <a:extLst>
              <a:ext uri="{FF2B5EF4-FFF2-40B4-BE49-F238E27FC236}">
                <a16:creationId xmlns:a16="http://schemas.microsoft.com/office/drawing/2014/main" id="{3FA9596C-26BD-5F46-AF43-42513B8CC851}"/>
              </a:ext>
            </a:extLst>
          </p:cNvPr>
          <p:cNvGraphicFramePr>
            <a:graphicFrameLocks noGrp="1"/>
          </p:cNvGraphicFramePr>
          <p:nvPr>
            <p:ph idx="1"/>
            <p:extLst>
              <p:ext uri="{D42A27DB-BD31-4B8C-83A1-F6EECF244321}">
                <p14:modId xmlns:p14="http://schemas.microsoft.com/office/powerpoint/2010/main" val="3720635103"/>
              </p:ext>
            </p:extLst>
          </p:nvPr>
        </p:nvGraphicFramePr>
        <p:xfrm>
          <a:off x="838200" y="1690688"/>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5" name="Picture 4">
            <a:extLst>
              <a:ext uri="{FF2B5EF4-FFF2-40B4-BE49-F238E27FC236}">
                <a16:creationId xmlns:a16="http://schemas.microsoft.com/office/drawing/2014/main" id="{D444CB0D-3308-4603-99C9-47C339A7B12B}"/>
              </a:ext>
            </a:extLst>
          </p:cNvPr>
          <p:cNvPicPr>
            <a:picLocks noChangeAspect="1"/>
          </p:cNvPicPr>
          <p:nvPr/>
        </p:nvPicPr>
        <p:blipFill rotWithShape="1">
          <a:blip r:embed="rId7" cstate="print">
            <a:extLst>
              <a:ext uri="{28A0092B-C50C-407E-A947-70E740481C1C}">
                <a14:useLocalDpi xmlns:a14="http://schemas.microsoft.com/office/drawing/2010/main" val="0"/>
              </a:ext>
            </a:extLst>
          </a:blip>
          <a:srcRect t="8703"/>
          <a:stretch/>
        </p:blipFill>
        <p:spPr>
          <a:xfrm>
            <a:off x="8511816" y="207838"/>
            <a:ext cx="3457714" cy="1025967"/>
          </a:xfrm>
          <a:prstGeom prst="rect">
            <a:avLst/>
          </a:prstGeom>
          <a:ln>
            <a:noFill/>
          </a:ln>
        </p:spPr>
      </p:pic>
    </p:spTree>
    <p:extLst>
      <p:ext uri="{BB962C8B-B14F-4D97-AF65-F5344CB8AC3E}">
        <p14:creationId xmlns:p14="http://schemas.microsoft.com/office/powerpoint/2010/main" val="38871601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183F8E-8948-F546-B0B4-63951F25F820}"/>
              </a:ext>
            </a:extLst>
          </p:cNvPr>
          <p:cNvSpPr>
            <a:spLocks noGrp="1"/>
          </p:cNvSpPr>
          <p:nvPr>
            <p:ph type="ctrTitle"/>
          </p:nvPr>
        </p:nvSpPr>
        <p:spPr/>
        <p:txBody>
          <a:bodyPr/>
          <a:lstStyle/>
          <a:p>
            <a:r>
              <a:rPr lang="en-US" b="1" dirty="0"/>
              <a:t>Our throughline</a:t>
            </a:r>
            <a:br>
              <a:rPr lang="en-US" b="1" dirty="0"/>
            </a:br>
            <a:endParaRPr lang="en-US" b="1" dirty="0"/>
          </a:p>
        </p:txBody>
      </p:sp>
      <p:sp>
        <p:nvSpPr>
          <p:cNvPr id="3" name="Content Placeholder 2">
            <a:extLst>
              <a:ext uri="{FF2B5EF4-FFF2-40B4-BE49-F238E27FC236}">
                <a16:creationId xmlns:a16="http://schemas.microsoft.com/office/drawing/2014/main" id="{D6806A0E-0263-EA47-A5F7-87EBD9D00C59}"/>
              </a:ext>
            </a:extLst>
          </p:cNvPr>
          <p:cNvSpPr>
            <a:spLocks noGrp="1"/>
          </p:cNvSpPr>
          <p:nvPr>
            <p:ph type="subTitle" idx="1"/>
          </p:nvPr>
        </p:nvSpPr>
        <p:spPr>
          <a:xfrm>
            <a:off x="1524000" y="3218213"/>
            <a:ext cx="9144000" cy="3111335"/>
          </a:xfrm>
        </p:spPr>
        <p:txBody>
          <a:bodyPr>
            <a:normAutofit/>
          </a:bodyPr>
          <a:lstStyle/>
          <a:p>
            <a:r>
              <a:rPr lang="en-US" sz="2800" dirty="0"/>
              <a:t>Helping maternity units to build the right culture, behaviours and conditions that enable effective clinical escalation </a:t>
            </a:r>
          </a:p>
          <a:p>
            <a:pPr marL="0" indent="0">
              <a:buNone/>
            </a:pPr>
            <a:endParaRPr lang="en-US" sz="2800" dirty="0"/>
          </a:p>
        </p:txBody>
      </p:sp>
      <p:pic>
        <p:nvPicPr>
          <p:cNvPr id="4" name="Picture 3">
            <a:extLst>
              <a:ext uri="{FF2B5EF4-FFF2-40B4-BE49-F238E27FC236}">
                <a16:creationId xmlns:a16="http://schemas.microsoft.com/office/drawing/2014/main" id="{D444CB0D-3308-4603-99C9-47C339A7B12B}"/>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t="8703"/>
          <a:stretch/>
        </p:blipFill>
        <p:spPr>
          <a:xfrm>
            <a:off x="8734286" y="96396"/>
            <a:ext cx="3457714" cy="1025967"/>
          </a:xfrm>
          <a:prstGeom prst="rect">
            <a:avLst/>
          </a:prstGeom>
          <a:ln>
            <a:noFill/>
          </a:ln>
        </p:spPr>
      </p:pic>
    </p:spTree>
    <p:extLst>
      <p:ext uri="{BB962C8B-B14F-4D97-AF65-F5344CB8AC3E}">
        <p14:creationId xmlns:p14="http://schemas.microsoft.com/office/powerpoint/2010/main" val="35460238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E5C612-26A5-5947-A58C-336FE39FB305}"/>
              </a:ext>
            </a:extLst>
          </p:cNvPr>
          <p:cNvSpPr>
            <a:spLocks noGrp="1"/>
          </p:cNvSpPr>
          <p:nvPr>
            <p:ph type="title"/>
          </p:nvPr>
        </p:nvSpPr>
        <p:spPr>
          <a:xfrm>
            <a:off x="508824" y="162892"/>
            <a:ext cx="10515600" cy="1325563"/>
          </a:xfrm>
        </p:spPr>
        <p:txBody>
          <a:bodyPr/>
          <a:lstStyle/>
          <a:p>
            <a:r>
              <a:rPr lang="en-US" dirty="0"/>
              <a:t>Our throughline broken down</a:t>
            </a:r>
          </a:p>
        </p:txBody>
      </p:sp>
      <p:graphicFrame>
        <p:nvGraphicFramePr>
          <p:cNvPr id="4" name="Table 4">
            <a:extLst>
              <a:ext uri="{FF2B5EF4-FFF2-40B4-BE49-F238E27FC236}">
                <a16:creationId xmlns:a16="http://schemas.microsoft.com/office/drawing/2014/main" id="{E0EA00BF-EC58-5C4E-87F1-879AB24894DA}"/>
              </a:ext>
            </a:extLst>
          </p:cNvPr>
          <p:cNvGraphicFramePr>
            <a:graphicFrameLocks noGrp="1"/>
          </p:cNvGraphicFramePr>
          <p:nvPr/>
        </p:nvGraphicFramePr>
        <p:xfrm>
          <a:off x="508824" y="1488455"/>
          <a:ext cx="11174352" cy="4754880"/>
        </p:xfrm>
        <a:graphic>
          <a:graphicData uri="http://schemas.openxmlformats.org/drawingml/2006/table">
            <a:tbl>
              <a:tblPr firstRow="1" bandRow="1">
                <a:tableStyleId>{5C22544A-7EE6-4342-B048-85BDC9FD1C3A}</a:tableStyleId>
              </a:tblPr>
              <a:tblGrid>
                <a:gridCol w="2789383">
                  <a:extLst>
                    <a:ext uri="{9D8B030D-6E8A-4147-A177-3AD203B41FA5}">
                      <a16:colId xmlns:a16="http://schemas.microsoft.com/office/drawing/2014/main" val="1420795977"/>
                    </a:ext>
                  </a:extLst>
                </a:gridCol>
                <a:gridCol w="8384969">
                  <a:extLst>
                    <a:ext uri="{9D8B030D-6E8A-4147-A177-3AD203B41FA5}">
                      <a16:colId xmlns:a16="http://schemas.microsoft.com/office/drawing/2014/main" val="2488613251"/>
                    </a:ext>
                  </a:extLst>
                </a:gridCol>
              </a:tblGrid>
              <a:tr h="370840">
                <a:tc>
                  <a:txBody>
                    <a:bodyPr/>
                    <a:lstStyle/>
                    <a:p>
                      <a:endParaRPr lang="en-US" sz="2400" dirty="0"/>
                    </a:p>
                  </a:txBody>
                  <a:tcPr/>
                </a:tc>
                <a:tc>
                  <a:txBody>
                    <a:bodyPr/>
                    <a:lstStyle/>
                    <a:p>
                      <a:endParaRPr lang="en-US" sz="2400"/>
                    </a:p>
                  </a:txBody>
                  <a:tcPr/>
                </a:tc>
                <a:extLst>
                  <a:ext uri="{0D108BD9-81ED-4DB2-BD59-A6C34878D82A}">
                    <a16:rowId xmlns:a16="http://schemas.microsoft.com/office/drawing/2014/main" val="649829306"/>
                  </a:ext>
                </a:extLst>
              </a:tr>
              <a:tr h="370840">
                <a:tc>
                  <a:txBody>
                    <a:bodyPr/>
                    <a:lstStyle/>
                    <a:p>
                      <a:r>
                        <a:rPr lang="en-US" sz="2400" dirty="0"/>
                        <a:t>Helping maternity units </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Raises awareness and provides tools to help staff in maternity units</a:t>
                      </a:r>
                    </a:p>
                  </a:txBody>
                  <a:tcPr/>
                </a:tc>
                <a:extLst>
                  <a:ext uri="{0D108BD9-81ED-4DB2-BD59-A6C34878D82A}">
                    <a16:rowId xmlns:a16="http://schemas.microsoft.com/office/drawing/2014/main" val="2059001662"/>
                  </a:ext>
                </a:extLst>
              </a:tr>
              <a:tr h="370840">
                <a:tc>
                  <a:txBody>
                    <a:bodyPr/>
                    <a:lstStyle/>
                    <a:p>
                      <a:r>
                        <a:rPr lang="en-US" sz="2400" dirty="0"/>
                        <a:t>Build the right culture </a:t>
                      </a:r>
                    </a:p>
                  </a:txBody>
                  <a:tcPr/>
                </a:tc>
                <a:tc>
                  <a:txBody>
                    <a:bodyPr/>
                    <a:lstStyle/>
                    <a:p>
                      <a:r>
                        <a:rPr lang="en-US" sz="2400" dirty="0"/>
                        <a:t>Ensures staff feel psychologically safe to speak up without fear of repercussion</a:t>
                      </a:r>
                    </a:p>
                  </a:txBody>
                  <a:tcPr/>
                </a:tc>
                <a:extLst>
                  <a:ext uri="{0D108BD9-81ED-4DB2-BD59-A6C34878D82A}">
                    <a16:rowId xmlns:a16="http://schemas.microsoft.com/office/drawing/2014/main" val="4144764587"/>
                  </a:ext>
                </a:extLst>
              </a:tr>
              <a:tr h="370840">
                <a:tc>
                  <a:txBody>
                    <a:bodyPr/>
                    <a:lstStyle/>
                    <a:p>
                      <a:r>
                        <a:rPr lang="en-US" sz="2400" dirty="0"/>
                        <a:t>Behaviours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Staff listen and are respectful, inclusive and kind</a:t>
                      </a:r>
                    </a:p>
                  </a:txBody>
                  <a:tcPr/>
                </a:tc>
                <a:extLst>
                  <a:ext uri="{0D108BD9-81ED-4DB2-BD59-A6C34878D82A}">
                    <a16:rowId xmlns:a16="http://schemas.microsoft.com/office/drawing/2014/main" val="2166640997"/>
                  </a:ext>
                </a:extLst>
              </a:tr>
              <a:tr h="370840">
                <a:tc>
                  <a:txBody>
                    <a:bodyPr/>
                    <a:lstStyle/>
                    <a:p>
                      <a:r>
                        <a:rPr lang="en-US" sz="2400" dirty="0"/>
                        <a:t>Conditions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It is easy and simple to do</a:t>
                      </a:r>
                    </a:p>
                  </a:txBody>
                  <a:tcPr/>
                </a:tc>
                <a:extLst>
                  <a:ext uri="{0D108BD9-81ED-4DB2-BD59-A6C34878D82A}">
                    <a16:rowId xmlns:a16="http://schemas.microsoft.com/office/drawing/2014/main" val="35523791"/>
                  </a:ext>
                </a:extLst>
              </a:tr>
              <a:tr h="370840">
                <a:tc>
                  <a:txBody>
                    <a:bodyPr/>
                    <a:lstStyle/>
                    <a:p>
                      <a:r>
                        <a:rPr lang="en-US" sz="2400" dirty="0"/>
                        <a:t>Enables</a:t>
                      </a:r>
                    </a:p>
                  </a:txBody>
                  <a:tcPr/>
                </a:tc>
                <a:tc>
                  <a:txBody>
                    <a:bodyPr/>
                    <a:lstStyle/>
                    <a:p>
                      <a:r>
                        <a:rPr lang="en-US" sz="2400" dirty="0"/>
                        <a:t>Allows, assists, supports</a:t>
                      </a:r>
                    </a:p>
                  </a:txBody>
                  <a:tcPr/>
                </a:tc>
                <a:extLst>
                  <a:ext uri="{0D108BD9-81ED-4DB2-BD59-A6C34878D82A}">
                    <a16:rowId xmlns:a16="http://schemas.microsoft.com/office/drawing/2014/main" val="3229690609"/>
                  </a:ext>
                </a:extLst>
              </a:tr>
              <a:tr h="370840">
                <a:tc>
                  <a:txBody>
                    <a:bodyPr/>
                    <a:lstStyle/>
                    <a:p>
                      <a:r>
                        <a:rPr lang="en-US" sz="2400" dirty="0"/>
                        <a:t>Effective</a:t>
                      </a:r>
                    </a:p>
                  </a:txBody>
                  <a:tcPr/>
                </a:tc>
                <a:tc>
                  <a:txBody>
                    <a:bodyPr/>
                    <a:lstStyle/>
                    <a:p>
                      <a:r>
                        <a:rPr lang="en-US" sz="2400" dirty="0"/>
                        <a:t>Successful </a:t>
                      </a:r>
                    </a:p>
                  </a:txBody>
                  <a:tcPr/>
                </a:tc>
                <a:extLst>
                  <a:ext uri="{0D108BD9-81ED-4DB2-BD59-A6C34878D82A}">
                    <a16:rowId xmlns:a16="http://schemas.microsoft.com/office/drawing/2014/main" val="140796934"/>
                  </a:ext>
                </a:extLst>
              </a:tr>
              <a:tr h="370840">
                <a:tc>
                  <a:txBody>
                    <a:bodyPr/>
                    <a:lstStyle/>
                    <a:p>
                      <a:r>
                        <a:rPr lang="en-US" sz="2400" dirty="0"/>
                        <a:t>Clinical Escalation</a:t>
                      </a:r>
                    </a:p>
                  </a:txBody>
                  <a:tcPr/>
                </a:tc>
                <a:tc>
                  <a:txBody>
                    <a:bodyPr/>
                    <a:lstStyle/>
                    <a:p>
                      <a:r>
                        <a:rPr lang="en-US" sz="2400" dirty="0"/>
                        <a:t>Communicating a concern related to the clinical care of the woman and baby in order to achieve an appropriate response</a:t>
                      </a:r>
                    </a:p>
                  </a:txBody>
                  <a:tcPr/>
                </a:tc>
                <a:extLst>
                  <a:ext uri="{0D108BD9-81ED-4DB2-BD59-A6C34878D82A}">
                    <a16:rowId xmlns:a16="http://schemas.microsoft.com/office/drawing/2014/main" val="4245359297"/>
                  </a:ext>
                </a:extLst>
              </a:tr>
            </a:tbl>
          </a:graphicData>
        </a:graphic>
      </p:graphicFrame>
      <p:pic>
        <p:nvPicPr>
          <p:cNvPr id="5" name="Picture 4">
            <a:extLst>
              <a:ext uri="{FF2B5EF4-FFF2-40B4-BE49-F238E27FC236}">
                <a16:creationId xmlns:a16="http://schemas.microsoft.com/office/drawing/2014/main" id="{D444CB0D-3308-4603-99C9-47C339A7B12B}"/>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t="8703"/>
          <a:stretch/>
        </p:blipFill>
        <p:spPr>
          <a:xfrm>
            <a:off x="8645631" y="0"/>
            <a:ext cx="3457714" cy="1025967"/>
          </a:xfrm>
          <a:prstGeom prst="rect">
            <a:avLst/>
          </a:prstGeom>
          <a:ln>
            <a:noFill/>
          </a:ln>
        </p:spPr>
      </p:pic>
    </p:spTree>
    <p:extLst>
      <p:ext uri="{BB962C8B-B14F-4D97-AF65-F5344CB8AC3E}">
        <p14:creationId xmlns:p14="http://schemas.microsoft.com/office/powerpoint/2010/main" val="35335761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40E200-E1E6-0B4E-9385-50165DD9448F}"/>
              </a:ext>
            </a:extLst>
          </p:cNvPr>
          <p:cNvSpPr>
            <a:spLocks noGrp="1"/>
          </p:cNvSpPr>
          <p:nvPr>
            <p:ph type="title"/>
          </p:nvPr>
        </p:nvSpPr>
        <p:spPr>
          <a:xfrm>
            <a:off x="127591" y="1"/>
            <a:ext cx="7747680" cy="902970"/>
          </a:xfrm>
        </p:spPr>
        <p:txBody>
          <a:bodyPr>
            <a:normAutofit/>
          </a:bodyPr>
          <a:lstStyle/>
          <a:p>
            <a:r>
              <a:rPr lang="en-US" sz="3200" b="1" dirty="0">
                <a:solidFill>
                  <a:srgbClr val="C00000"/>
                </a:solidFill>
              </a:rPr>
              <a:t>From Good to Great – Communication</a:t>
            </a:r>
          </a:p>
        </p:txBody>
      </p:sp>
      <p:sp>
        <p:nvSpPr>
          <p:cNvPr id="3" name="Content Placeholder 2">
            <a:extLst>
              <a:ext uri="{FF2B5EF4-FFF2-40B4-BE49-F238E27FC236}">
                <a16:creationId xmlns:a16="http://schemas.microsoft.com/office/drawing/2014/main" id="{180EB170-C09E-2048-B5D6-D9B539265E51}"/>
              </a:ext>
            </a:extLst>
          </p:cNvPr>
          <p:cNvSpPr>
            <a:spLocks noGrp="1"/>
          </p:cNvSpPr>
          <p:nvPr>
            <p:ph idx="1"/>
          </p:nvPr>
        </p:nvSpPr>
        <p:spPr>
          <a:xfrm>
            <a:off x="567069" y="1020800"/>
            <a:ext cx="10779642" cy="5472147"/>
          </a:xfrm>
        </p:spPr>
        <p:txBody>
          <a:bodyPr>
            <a:normAutofit/>
          </a:bodyPr>
          <a:lstStyle/>
          <a:p>
            <a:pPr marL="0" indent="0">
              <a:buNone/>
            </a:pPr>
            <a:r>
              <a:rPr lang="en-US" sz="2400" b="1" dirty="0">
                <a:solidFill>
                  <a:schemeClr val="accent1">
                    <a:lumMod val="75000"/>
                  </a:schemeClr>
                </a:solidFill>
              </a:rPr>
              <a:t>Outcomes – if we achieved this what would it look like?</a:t>
            </a:r>
          </a:p>
          <a:p>
            <a:pPr marL="228600" lvl="1">
              <a:spcBef>
                <a:spcPts val="1000"/>
              </a:spcBef>
            </a:pPr>
            <a:r>
              <a:rPr lang="en-GB" dirty="0"/>
              <a:t>A reduction in unnecessary delays in the escalation process</a:t>
            </a:r>
          </a:p>
          <a:p>
            <a:pPr marL="228600" lvl="1">
              <a:spcBef>
                <a:spcPts val="1000"/>
              </a:spcBef>
            </a:pPr>
            <a:r>
              <a:rPr lang="en-GB" dirty="0"/>
              <a:t>Improvement in response and action taken</a:t>
            </a:r>
          </a:p>
          <a:p>
            <a:pPr marL="228600" lvl="1">
              <a:spcBef>
                <a:spcPts val="1000"/>
              </a:spcBef>
            </a:pPr>
            <a:r>
              <a:rPr lang="en-GB" dirty="0"/>
              <a:t>Improvement in the use of safety critical language</a:t>
            </a:r>
          </a:p>
          <a:p>
            <a:pPr marL="228600" lvl="1">
              <a:spcBef>
                <a:spcPts val="1000"/>
              </a:spcBef>
            </a:pPr>
            <a:r>
              <a:rPr lang="en-GB" dirty="0"/>
              <a:t>A supportive environment which helps staff who are fearful of speaking up without repercussions</a:t>
            </a:r>
          </a:p>
          <a:p>
            <a:r>
              <a:rPr lang="en-GB" sz="2400" dirty="0"/>
              <a:t>Having the right level of information (succinct as possible) and improve consistent sharing of information</a:t>
            </a:r>
          </a:p>
          <a:p>
            <a:r>
              <a:rPr lang="en-GB" sz="2400" dirty="0"/>
              <a:t>A reduction in the feelings of hierarchy</a:t>
            </a:r>
          </a:p>
          <a:p>
            <a:r>
              <a:rPr lang="en-GB" sz="2400" dirty="0"/>
              <a:t>Embedding ways to thank staff and give positive feedback  – showing respect and kindness</a:t>
            </a:r>
          </a:p>
          <a:p>
            <a:r>
              <a:rPr lang="en-GB" sz="2400" dirty="0"/>
              <a:t>Improving our listening and involvement of women</a:t>
            </a:r>
          </a:p>
        </p:txBody>
      </p:sp>
      <p:pic>
        <p:nvPicPr>
          <p:cNvPr id="5" name="Picture 4">
            <a:extLst>
              <a:ext uri="{FF2B5EF4-FFF2-40B4-BE49-F238E27FC236}">
                <a16:creationId xmlns:a16="http://schemas.microsoft.com/office/drawing/2014/main" id="{8A2C30AE-F9EB-F64C-B881-119165E2D713}"/>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t="8703"/>
          <a:stretch/>
        </p:blipFill>
        <p:spPr>
          <a:xfrm>
            <a:off x="8308256" y="148340"/>
            <a:ext cx="3727534" cy="1106027"/>
          </a:xfrm>
          <a:prstGeom prst="rect">
            <a:avLst/>
          </a:prstGeom>
        </p:spPr>
      </p:pic>
    </p:spTree>
    <p:extLst>
      <p:ext uri="{BB962C8B-B14F-4D97-AF65-F5344CB8AC3E}">
        <p14:creationId xmlns:p14="http://schemas.microsoft.com/office/powerpoint/2010/main" val="136307063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117</TotalTime>
  <Words>1780</Words>
  <Application>Microsoft Macintosh PowerPoint</Application>
  <PresentationFormat>Widescreen</PresentationFormat>
  <Paragraphs>192</Paragraphs>
  <Slides>21</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21</vt:i4>
      </vt:variant>
    </vt:vector>
  </HeadingPairs>
  <TitlesOfParts>
    <vt:vector size="25" baseType="lpstr">
      <vt:lpstr>Arial</vt:lpstr>
      <vt:lpstr>Calibri</vt:lpstr>
      <vt:lpstr>Calibri Light</vt:lpstr>
      <vt:lpstr>Office Theme</vt:lpstr>
      <vt:lpstr>Creating a Successful Campaign and Leading Change</vt:lpstr>
      <vt:lpstr>Introduction</vt:lpstr>
      <vt:lpstr>How To Guide - Successfully Launching the Interventions (1) </vt:lpstr>
      <vt:lpstr>How To Guide - Successfully Launching the Interventions (2)</vt:lpstr>
      <vt:lpstr>How To Guide - Successfully Launching the Interventions (3)</vt:lpstr>
      <vt:lpstr>Creating a communication plan</vt:lpstr>
      <vt:lpstr>Our throughline </vt:lpstr>
      <vt:lpstr>Our throughline broken down</vt:lpstr>
      <vt:lpstr>From Good to Great – Communication</vt:lpstr>
      <vt:lpstr>Promoting Excellence in Teamwork </vt:lpstr>
      <vt:lpstr>Positive Changes Seen in Units Who Have Implemented these Interventions</vt:lpstr>
      <vt:lpstr>Positive Change Ideas - Embedding the Interventions</vt:lpstr>
      <vt:lpstr>Challenges Faced by Other Units (but were successfully overcome)   </vt:lpstr>
      <vt:lpstr>Each Baby Counts Learn &amp; Support Example Key Messages for Clinical Escalation Interventions </vt:lpstr>
      <vt:lpstr>Change ideas and change methodology</vt:lpstr>
      <vt:lpstr>Interventions Developed and Tested Using QI Methodology</vt:lpstr>
      <vt:lpstr>Key Messages – Team of the Shift</vt:lpstr>
      <vt:lpstr>Key Messages – Advice, Inform, Do</vt:lpstr>
      <vt:lpstr>Key Messages – Teach or Treat</vt:lpstr>
      <vt:lpstr>Each Baby Counts Learn &amp; Support Example Infographic Summary</vt:lpstr>
      <vt:lpstr>PowerPoint Presentation</vt:lpstr>
    </vt:vector>
  </TitlesOfParts>
  <Company>Royal College of Obstreticians and Gynaecologists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Microsoft account</dc:creator>
  <cp:lastModifiedBy>Susanna Crowe</cp:lastModifiedBy>
  <cp:revision>12</cp:revision>
  <dcterms:created xsi:type="dcterms:W3CDTF">2022-02-18T11:37:19Z</dcterms:created>
  <dcterms:modified xsi:type="dcterms:W3CDTF">2022-03-24T18:56:03Z</dcterms:modified>
</cp:coreProperties>
</file>